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</p:sldIdLst>
  <p:notesMasterIdLst>
    <p:notesMasterId r:id="rId31"/>
  </p:notesMasterIdLst>
  <p:sldSz cx="9144000" cy="5143500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notesMaster" Target="notesMasters/notesMaster1.xml"/><Relationship Id="rId32" Type="http://schemas.openxmlformats.org/officeDocument/2006/relationships/presProps" Target="presProps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4625849" y="1640431"/>
            <a:ext cx="182880" cy="182880"/>
          </a:xfrm>
          <a:prstGeom prst="triangle">
            <a:avLst/>
          </a:prstGeom>
          <a:noFill/>
          <a:ln w="1270">
            <a:solidFill>
              <a:srgbClr val="E885F7"/>
            </a:solidFill>
            <a:prstDash val="solid"/>
          </a:ln>
        </p:spPr>
      </p:sp>
      <p:sp>
        <p:nvSpPr>
          <p:cNvPr id="3" name="Shape 1"/>
          <p:cNvSpPr/>
          <p:nvPr/>
        </p:nvSpPr>
        <p:spPr>
          <a:xfrm>
            <a:off x="1010293" y="2068942"/>
            <a:ext cx="182880" cy="182880"/>
          </a:xfrm>
          <a:prstGeom prst="cube">
            <a:avLst/>
          </a:prstGeom>
          <a:noFill/>
          <a:ln w="1270">
            <a:solidFill>
              <a:srgbClr val="F68716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1160787" y="4114293"/>
            <a:ext cx="182880" cy="182880"/>
          </a:xfrm>
          <a:prstGeom prst="triangle">
            <a:avLst/>
          </a:prstGeom>
          <a:noFill/>
          <a:ln w="1270">
            <a:solidFill>
              <a:srgbClr val="A00468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555506" y="4267757"/>
            <a:ext cx="182880" cy="182880"/>
          </a:xfrm>
          <a:prstGeom prst="rect">
            <a:avLst/>
          </a:prstGeom>
          <a:noFill/>
          <a:ln w="1270">
            <a:solidFill>
              <a:srgbClr val="DE4CB1"/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7764494" y="4071343"/>
            <a:ext cx="182880" cy="182880"/>
          </a:xfrm>
          <a:prstGeom prst="sun">
            <a:avLst/>
          </a:prstGeom>
          <a:noFill/>
          <a:ln w="1270">
            <a:solidFill>
              <a:srgbClr val="89A07A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457200" y="457200"/>
            <a:ext cx="8229600" cy="914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000" b="1" dirty="0">
                <a:solidFill>
                  <a:srgbClr val="DC143C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Microcontrollers and Embedded Systems: An Introduction</a:t>
            </a:r>
            <a:endParaRPr lang="en-US" sz="3000" dirty="0"/>
          </a:p>
        </p:txBody>
      </p:sp>
      <p:sp>
        <p:nvSpPr>
          <p:cNvPr id="8" name="Text 6"/>
          <p:cNvSpPr/>
          <p:nvPr/>
        </p:nvSpPr>
        <p:spPr>
          <a:xfrm>
            <a:off x="457200" y="1645920"/>
            <a:ext cx="8229600" cy="3086100"/>
          </a:xfrm>
          <a:prstGeom prst="rect">
            <a:avLst/>
          </a:prstGeom>
          <a:noFill/>
          <a:ln/>
        </p:spPr>
        <p:txBody>
          <a:bodyPr wrap="square" rtlCol="0" anchor="ctr">
            <a:norm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Welcome! This presentation will cover: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What are Microcontrollers?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What are Embedded Systems?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Key Components and Architecture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Applications in the Real World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Programming and Development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The Future of Embedded Systems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endParaRPr lang="en-US" sz="1400" dirty="0"/>
          </a:p>
        </p:txBody>
      </p:sp>
      <p:sp>
        <p:nvSpPr>
          <p:cNvPr id="9" name="Text 7"/>
          <p:cNvSpPr/>
          <p:nvPr/>
        </p:nvSpPr>
        <p:spPr>
          <a:xfrm>
            <a:off x="8229600" y="4783455"/>
            <a:ext cx="68580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dirty="0">
                <a:solidFill>
                  <a:srgbClr val="333333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1</a:t>
            </a:r>
            <a:endParaRPr lang="en-US" sz="1200" dirty="0"/>
          </a:p>
        </p:txBody>
      </p:sp>
      <p:sp>
        <p:nvSpPr>
          <p:cNvPr id="10" name="Shape 8"/>
          <p:cNvSpPr/>
          <p:nvPr/>
        </p:nvSpPr>
        <p:spPr>
          <a:xfrm>
            <a:off x="457200" y="4526280"/>
            <a:ext cx="8046720" cy="27432"/>
          </a:xfrm>
          <a:prstGeom prst="rect">
            <a:avLst/>
          </a:prstGeom>
          <a:solidFill>
            <a:srgbClr val="999999"/>
          </a:solidFill>
          <a:ln/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696789" y="2355773"/>
            <a:ext cx="182880" cy="182880"/>
          </a:xfrm>
          <a:prstGeom prst="rect">
            <a:avLst/>
          </a:prstGeom>
          <a:noFill/>
          <a:ln w="1270">
            <a:solidFill>
              <a:srgbClr val="8CBEC5"/>
            </a:solidFill>
            <a:prstDash val="solid"/>
          </a:ln>
        </p:spPr>
      </p:sp>
      <p:sp>
        <p:nvSpPr>
          <p:cNvPr id="3" name="Shape 1"/>
          <p:cNvSpPr/>
          <p:nvPr/>
        </p:nvSpPr>
        <p:spPr>
          <a:xfrm>
            <a:off x="1858846" y="4220603"/>
            <a:ext cx="182880" cy="182880"/>
          </a:xfrm>
          <a:prstGeom prst="sun">
            <a:avLst/>
          </a:prstGeom>
          <a:noFill/>
          <a:ln w="1270">
            <a:solidFill>
              <a:srgbClr val="DDC609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5833826" y="2547803"/>
            <a:ext cx="182880" cy="182880"/>
          </a:xfrm>
          <a:prstGeom prst="sun">
            <a:avLst/>
          </a:prstGeom>
          <a:noFill/>
          <a:ln w="1270">
            <a:solidFill>
              <a:srgbClr val="05E2B0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7755907" y="2999594"/>
            <a:ext cx="182880" cy="182880"/>
          </a:xfrm>
          <a:prstGeom prst="rect">
            <a:avLst/>
          </a:prstGeom>
          <a:noFill/>
          <a:ln w="1270">
            <a:solidFill>
              <a:srgbClr val="3B04F0"/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460525" y="3683817"/>
            <a:ext cx="182880" cy="182880"/>
          </a:xfrm>
          <a:prstGeom prst="cube">
            <a:avLst/>
          </a:prstGeom>
          <a:noFill/>
          <a:ln w="1270">
            <a:solidFill>
              <a:srgbClr val="8EAA70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457200" y="457200"/>
            <a:ext cx="8229600" cy="914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000" b="1" dirty="0">
                <a:solidFill>
                  <a:srgbClr val="DC143C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Development Process</a:t>
            </a:r>
            <a:endParaRPr lang="en-US" sz="3000" dirty="0"/>
          </a:p>
        </p:txBody>
      </p:sp>
      <p:sp>
        <p:nvSpPr>
          <p:cNvPr id="8" name="Text 6"/>
          <p:cNvSpPr/>
          <p:nvPr/>
        </p:nvSpPr>
        <p:spPr>
          <a:xfrm>
            <a:off x="457200" y="1645920"/>
            <a:ext cx="8229600" cy="3086100"/>
          </a:xfrm>
          <a:prstGeom prst="rect">
            <a:avLst/>
          </a:prstGeom>
          <a:noFill/>
          <a:ln/>
        </p:spPr>
        <p:txBody>
          <a:bodyPr wrap="square" rtlCol="0" anchor="ctr">
            <a:normAutofit/>
          </a:bodyPr>
          <a:lstStyle/>
          <a:p>
            <a:pPr algn="just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just" indent="0" marL="0">
              <a:lnSpc>
                <a:spcPts val="1600"/>
              </a:lnSpc>
              <a:buNone/>
            </a:pPr>
            <a:r>
              <a:rPr lang="en-US" sz="1400" b="1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Define Requirements:</a:t>
            </a:r>
            <a:pPr algn="just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 What should the system do?</a:t>
            </a:r>
            <a:pPr algn="just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just" indent="0" marL="0">
              <a:lnSpc>
                <a:spcPts val="1600"/>
              </a:lnSpc>
              <a:buNone/>
            </a:pPr>
            <a:r>
              <a:rPr lang="en-US" sz="1400" b="1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Choose a Microcontroller:</a:t>
            </a:r>
            <a:pPr algn="just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 Based on features, memory, speed, and cost.</a:t>
            </a:r>
            <a:pPr algn="just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just" indent="0" marL="0">
              <a:lnSpc>
                <a:spcPts val="1600"/>
              </a:lnSpc>
              <a:buNone/>
            </a:pPr>
            <a:r>
              <a:rPr lang="en-US" sz="1400" b="1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Design Hardware:</a:t>
            </a:r>
            <a:pPr algn="just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 Create the circuit board and connect components.</a:t>
            </a:r>
            <a:pPr algn="just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just" indent="0" marL="0">
              <a:lnSpc>
                <a:spcPts val="1600"/>
              </a:lnSpc>
              <a:buNone/>
            </a:pPr>
            <a:r>
              <a:rPr lang="en-US" sz="1400" b="1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Write Software:</a:t>
            </a:r>
            <a:pPr algn="just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 Program the microcontroller to perform the desired functions.</a:t>
            </a:r>
            <a:pPr algn="just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just" indent="0" marL="0">
              <a:lnSpc>
                <a:spcPts val="1600"/>
              </a:lnSpc>
              <a:buNone/>
            </a:pPr>
            <a:r>
              <a:rPr lang="en-US" sz="1400" b="1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Test and Debug:</a:t>
            </a:r>
            <a:pPr algn="just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 Verify the system works correctly and fix any errors.</a:t>
            </a:r>
            <a:pPr algn="just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just" indent="0" marL="0">
              <a:lnSpc>
                <a:spcPts val="1600"/>
              </a:lnSpc>
              <a:buNone/>
            </a:pPr>
            <a:r>
              <a:rPr lang="en-US" sz="1400" b="1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Deploy:</a:t>
            </a:r>
            <a:pPr algn="just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 Integrate the embedded system into its final application.</a:t>
            </a:r>
            <a:pPr algn="just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just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endParaRPr lang="en-US" sz="1400" dirty="0"/>
          </a:p>
        </p:txBody>
      </p:sp>
      <p:sp>
        <p:nvSpPr>
          <p:cNvPr id="9" name="Text 7"/>
          <p:cNvSpPr/>
          <p:nvPr/>
        </p:nvSpPr>
        <p:spPr>
          <a:xfrm>
            <a:off x="8229600" y="4783455"/>
            <a:ext cx="68580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dirty="0">
                <a:solidFill>
                  <a:srgbClr val="333333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10</a:t>
            </a:r>
            <a:endParaRPr lang="en-US" sz="1200" dirty="0"/>
          </a:p>
        </p:txBody>
      </p:sp>
      <p:sp>
        <p:nvSpPr>
          <p:cNvPr id="10" name="Shape 8"/>
          <p:cNvSpPr/>
          <p:nvPr/>
        </p:nvSpPr>
        <p:spPr>
          <a:xfrm>
            <a:off x="457200" y="4526280"/>
            <a:ext cx="8046720" cy="27432"/>
          </a:xfrm>
          <a:prstGeom prst="rect">
            <a:avLst/>
          </a:prstGeom>
          <a:solidFill>
            <a:srgbClr val="999999"/>
          </a:solidFill>
          <a:ln/>
        </p:spPr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132517" y="3027536"/>
            <a:ext cx="182880" cy="182880"/>
          </a:xfrm>
          <a:prstGeom prst="rect">
            <a:avLst/>
          </a:prstGeom>
          <a:noFill/>
          <a:ln w="1270">
            <a:solidFill>
              <a:srgbClr val="B4136E"/>
            </a:solidFill>
            <a:prstDash val="solid"/>
          </a:ln>
        </p:spPr>
      </p:sp>
      <p:sp>
        <p:nvSpPr>
          <p:cNvPr id="3" name="Shape 1"/>
          <p:cNvSpPr/>
          <p:nvPr/>
        </p:nvSpPr>
        <p:spPr>
          <a:xfrm>
            <a:off x="5814781" y="1725992"/>
            <a:ext cx="182880" cy="182880"/>
          </a:xfrm>
          <a:prstGeom prst="sun">
            <a:avLst/>
          </a:prstGeom>
          <a:noFill/>
          <a:ln w="1270">
            <a:solidFill>
              <a:srgbClr val="A6E842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2836530" y="1555074"/>
            <a:ext cx="182880" cy="182880"/>
          </a:xfrm>
          <a:prstGeom prst="sun">
            <a:avLst/>
          </a:prstGeom>
          <a:noFill/>
          <a:ln w="1270">
            <a:solidFill>
              <a:srgbClr val="0FD8A9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1487804" y="802495"/>
            <a:ext cx="182880" cy="182880"/>
          </a:xfrm>
          <a:prstGeom prst="sun">
            <a:avLst/>
          </a:prstGeom>
          <a:noFill/>
          <a:ln w="1270">
            <a:solidFill>
              <a:srgbClr val="DD7294"/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5403287" y="1422795"/>
            <a:ext cx="182880" cy="182880"/>
          </a:xfrm>
          <a:prstGeom prst="sun">
            <a:avLst/>
          </a:prstGeom>
          <a:noFill/>
          <a:ln w="1270">
            <a:solidFill>
              <a:srgbClr val="2D39BF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457200" y="457200"/>
            <a:ext cx="8229600" cy="914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000" b="1" dirty="0">
                <a:solidFill>
                  <a:srgbClr val="DC143C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Microcontroller Selection Criteria</a:t>
            </a:r>
            <a:endParaRPr lang="en-US" sz="3000" dirty="0"/>
          </a:p>
        </p:txBody>
      </p:sp>
      <p:sp>
        <p:nvSpPr>
          <p:cNvPr id="8" name="Text 6"/>
          <p:cNvSpPr/>
          <p:nvPr/>
        </p:nvSpPr>
        <p:spPr>
          <a:xfrm>
            <a:off x="457200" y="1645920"/>
            <a:ext cx="8229600" cy="3086100"/>
          </a:xfrm>
          <a:prstGeom prst="rect">
            <a:avLst/>
          </a:prstGeom>
          <a:noFill/>
          <a:ln/>
        </p:spPr>
        <p:txBody>
          <a:bodyPr wrap="square" rtlCol="0" anchor="ctr">
            <a:norm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l" indent="0" marL="0">
              <a:lnSpc>
                <a:spcPts val="1600"/>
              </a:lnSpc>
              <a:buNone/>
            </a:pPr>
            <a:r>
              <a:rPr lang="en-US" sz="1400" b="1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Processing Power: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 Speed (MHz), core architecture (e.g., ARM Cortex-M).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l" indent="0" marL="0">
              <a:lnSpc>
                <a:spcPts val="1600"/>
              </a:lnSpc>
              <a:buNone/>
            </a:pPr>
            <a:r>
              <a:rPr lang="en-US" sz="1400" b="1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Memory: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 RAM (for data) and Flash (for program storage).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l" indent="0" marL="0">
              <a:lnSpc>
                <a:spcPts val="1600"/>
              </a:lnSpc>
              <a:buNone/>
            </a:pPr>
            <a:r>
              <a:rPr lang="en-US" sz="1400" b="1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Peripherals: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 UART, SPI, I2C, ADC, DAC, timers, PWM.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l" indent="0" marL="0">
              <a:lnSpc>
                <a:spcPts val="1600"/>
              </a:lnSpc>
              <a:buNone/>
            </a:pPr>
            <a:r>
              <a:rPr lang="en-US" sz="1400" b="1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Power Consumption: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 Important for battery-powered applications.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l" indent="0" marL="0">
              <a:lnSpc>
                <a:spcPts val="1600"/>
              </a:lnSpc>
              <a:buNone/>
            </a:pPr>
            <a:r>
              <a:rPr lang="en-US" sz="1400" b="1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Cost: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 Balance performance with budget constraints.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l" indent="0" marL="0">
              <a:lnSpc>
                <a:spcPts val="1600"/>
              </a:lnSpc>
              <a:buNone/>
            </a:pPr>
            <a:r>
              <a:rPr lang="en-US" sz="1400" b="1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Development Tools: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 Availability of compilers, debuggers, and libraries.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endParaRPr lang="en-US" sz="1400" dirty="0"/>
          </a:p>
        </p:txBody>
      </p:sp>
      <p:sp>
        <p:nvSpPr>
          <p:cNvPr id="9" name="Text 7"/>
          <p:cNvSpPr/>
          <p:nvPr/>
        </p:nvSpPr>
        <p:spPr>
          <a:xfrm>
            <a:off x="8229600" y="4783455"/>
            <a:ext cx="68580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dirty="0">
                <a:solidFill>
                  <a:srgbClr val="333333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11</a:t>
            </a:r>
            <a:endParaRPr lang="en-US" sz="1200" dirty="0"/>
          </a:p>
        </p:txBody>
      </p:sp>
      <p:sp>
        <p:nvSpPr>
          <p:cNvPr id="10" name="Shape 8"/>
          <p:cNvSpPr/>
          <p:nvPr/>
        </p:nvSpPr>
        <p:spPr>
          <a:xfrm>
            <a:off x="457200" y="4526280"/>
            <a:ext cx="8046720" cy="27432"/>
          </a:xfrm>
          <a:prstGeom prst="rect">
            <a:avLst/>
          </a:prstGeom>
          <a:solidFill>
            <a:srgbClr val="999999"/>
          </a:solidFill>
          <a:ln/>
        </p:spPr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5336941" y="1181573"/>
            <a:ext cx="182880" cy="182880"/>
          </a:xfrm>
          <a:prstGeom prst="sun">
            <a:avLst/>
          </a:prstGeom>
          <a:noFill/>
          <a:ln w="1270">
            <a:solidFill>
              <a:srgbClr val="AFFE27"/>
            </a:solidFill>
            <a:prstDash val="solid"/>
          </a:ln>
        </p:spPr>
      </p:sp>
      <p:sp>
        <p:nvSpPr>
          <p:cNvPr id="3" name="Shape 1"/>
          <p:cNvSpPr/>
          <p:nvPr/>
        </p:nvSpPr>
        <p:spPr>
          <a:xfrm>
            <a:off x="3217404" y="3327718"/>
            <a:ext cx="182880" cy="182880"/>
          </a:xfrm>
          <a:prstGeom prst="triangle">
            <a:avLst/>
          </a:prstGeom>
          <a:noFill/>
          <a:ln w="1270">
            <a:solidFill>
              <a:srgbClr val="AC870C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2821755" y="1620183"/>
            <a:ext cx="182880" cy="182880"/>
          </a:xfrm>
          <a:prstGeom prst="cube">
            <a:avLst/>
          </a:prstGeom>
          <a:noFill/>
          <a:ln w="1270">
            <a:solidFill>
              <a:srgbClr val="8DFC80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3535496" y="2916968"/>
            <a:ext cx="182880" cy="182880"/>
          </a:xfrm>
          <a:prstGeom prst="sun">
            <a:avLst/>
          </a:prstGeom>
          <a:noFill/>
          <a:ln w="1270">
            <a:solidFill>
              <a:srgbClr val="72EA2D"/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5139344" y="376862"/>
            <a:ext cx="182880" cy="182880"/>
          </a:xfrm>
          <a:prstGeom prst="triangle">
            <a:avLst/>
          </a:prstGeom>
          <a:noFill/>
          <a:ln w="1270">
            <a:solidFill>
              <a:srgbClr val="048FD3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457200" y="457200"/>
            <a:ext cx="8229600" cy="914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000" b="1" dirty="0">
                <a:solidFill>
                  <a:srgbClr val="DC143C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Communication Protocols: UART, SPI, I2C</a:t>
            </a:r>
            <a:endParaRPr lang="en-US" sz="3000" dirty="0"/>
          </a:p>
        </p:txBody>
      </p:sp>
      <p:sp>
        <p:nvSpPr>
          <p:cNvPr id="8" name="Text 6"/>
          <p:cNvSpPr/>
          <p:nvPr/>
        </p:nvSpPr>
        <p:spPr>
          <a:xfrm>
            <a:off x="457200" y="1645920"/>
            <a:ext cx="8229600" cy="3086100"/>
          </a:xfrm>
          <a:prstGeom prst="rect">
            <a:avLst/>
          </a:prstGeom>
          <a:noFill/>
          <a:ln/>
        </p:spPr>
        <p:txBody>
          <a:bodyPr wrap="square" rtlCol="0" anchor="ctr">
            <a:normAutofit/>
          </a:bodyPr>
          <a:lstStyle/>
          <a:p>
            <a:pPr algn="just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just" indent="0" marL="0">
              <a:lnSpc>
                <a:spcPts val="1600"/>
              </a:lnSpc>
              <a:buNone/>
            </a:pPr>
            <a:r>
              <a:rPr lang="en-US" sz="1400" b="1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UART (Universal Asynchronous Receiver/Transmitter):</a:t>
            </a:r>
            <a:pPr algn="just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 Simple serial communication, good for basic data transfer.</a:t>
            </a:r>
            <a:pPr algn="just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just" indent="0" marL="0">
              <a:lnSpc>
                <a:spcPts val="1600"/>
              </a:lnSpc>
              <a:buNone/>
            </a:pPr>
            <a:r>
              <a:rPr lang="en-US" sz="1400" b="1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SPI (Serial Peripheral Interface):</a:t>
            </a:r>
            <a:pPr algn="just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 High-speed serial communication, commonly used for connecting sensors and displays.</a:t>
            </a:r>
            <a:pPr algn="just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just" indent="0" marL="0">
              <a:lnSpc>
                <a:spcPts val="1600"/>
              </a:lnSpc>
              <a:buNone/>
            </a:pPr>
            <a:r>
              <a:rPr lang="en-US" sz="1400" b="1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I2C (Inter-Integrated Circuit):</a:t>
            </a:r>
            <a:pPr algn="just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 Two-wire serial communication, suitable for connecting multiple devices on a single bus.</a:t>
            </a:r>
            <a:pPr algn="just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just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endParaRPr lang="en-US" sz="1400" dirty="0"/>
          </a:p>
        </p:txBody>
      </p:sp>
      <p:sp>
        <p:nvSpPr>
          <p:cNvPr id="9" name="Text 7"/>
          <p:cNvSpPr/>
          <p:nvPr/>
        </p:nvSpPr>
        <p:spPr>
          <a:xfrm>
            <a:off x="8229600" y="4783455"/>
            <a:ext cx="68580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dirty="0">
                <a:solidFill>
                  <a:srgbClr val="333333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12</a:t>
            </a:r>
            <a:endParaRPr lang="en-US" sz="1200" dirty="0"/>
          </a:p>
        </p:txBody>
      </p:sp>
      <p:sp>
        <p:nvSpPr>
          <p:cNvPr id="10" name="Shape 8"/>
          <p:cNvSpPr/>
          <p:nvPr/>
        </p:nvSpPr>
        <p:spPr>
          <a:xfrm>
            <a:off x="457200" y="4526280"/>
            <a:ext cx="8046720" cy="27432"/>
          </a:xfrm>
          <a:prstGeom prst="rect">
            <a:avLst/>
          </a:prstGeom>
          <a:solidFill>
            <a:srgbClr val="999999"/>
          </a:solidFill>
          <a:ln/>
        </p:spPr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6887115" y="3746994"/>
            <a:ext cx="182880" cy="182880"/>
          </a:xfrm>
          <a:prstGeom prst="sun">
            <a:avLst/>
          </a:prstGeom>
          <a:noFill/>
          <a:ln w="1270">
            <a:solidFill>
              <a:srgbClr val="7BB593"/>
            </a:solidFill>
            <a:prstDash val="solid"/>
          </a:ln>
        </p:spPr>
      </p:sp>
      <p:sp>
        <p:nvSpPr>
          <p:cNvPr id="3" name="Shape 1"/>
          <p:cNvSpPr/>
          <p:nvPr/>
        </p:nvSpPr>
        <p:spPr>
          <a:xfrm>
            <a:off x="5429865" y="247215"/>
            <a:ext cx="182880" cy="182880"/>
          </a:xfrm>
          <a:prstGeom prst="triangle">
            <a:avLst/>
          </a:prstGeom>
          <a:noFill/>
          <a:ln w="1270">
            <a:solidFill>
              <a:srgbClr val="A86533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4293977" y="1928628"/>
            <a:ext cx="182880" cy="182880"/>
          </a:xfrm>
          <a:prstGeom prst="sun">
            <a:avLst/>
          </a:prstGeom>
          <a:noFill/>
          <a:ln w="1270">
            <a:solidFill>
              <a:srgbClr val="027989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6192798" y="2853207"/>
            <a:ext cx="182880" cy="182880"/>
          </a:xfrm>
          <a:prstGeom prst="sun">
            <a:avLst/>
          </a:prstGeom>
          <a:noFill/>
          <a:ln w="1270">
            <a:solidFill>
              <a:srgbClr val="755269"/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8103723" y="4014689"/>
            <a:ext cx="182880" cy="182880"/>
          </a:xfrm>
          <a:prstGeom prst="sun">
            <a:avLst/>
          </a:prstGeom>
          <a:noFill/>
          <a:ln w="1270">
            <a:solidFill>
              <a:srgbClr val="861AC4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457200" y="457200"/>
            <a:ext cx="8229600" cy="914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000" b="1" dirty="0">
                <a:solidFill>
                  <a:srgbClr val="DC143C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Interrupts</a:t>
            </a:r>
            <a:endParaRPr lang="en-US" sz="3000" dirty="0"/>
          </a:p>
        </p:txBody>
      </p:sp>
      <p:sp>
        <p:nvSpPr>
          <p:cNvPr id="8" name="Text 6"/>
          <p:cNvSpPr/>
          <p:nvPr/>
        </p:nvSpPr>
        <p:spPr>
          <a:xfrm>
            <a:off x="457200" y="1645920"/>
            <a:ext cx="8229600" cy="3086100"/>
          </a:xfrm>
          <a:prstGeom prst="rect">
            <a:avLst/>
          </a:prstGeom>
          <a:noFill/>
          <a:ln/>
        </p:spPr>
        <p:txBody>
          <a:bodyPr wrap="square" rtlCol="0" anchor="ctr">
            <a:norm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Interrupts are signals that temporarily halt the main program execution to handle a specific event.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Events can be triggered by hardware (e.g., a button press) or software.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Microcontrollers have an interrupt controller to manage these requests.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Interrupts allow the microcontroller to respond to real-time events efficiently.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endParaRPr lang="en-US" sz="1400" dirty="0"/>
          </a:p>
        </p:txBody>
      </p:sp>
      <p:sp>
        <p:nvSpPr>
          <p:cNvPr id="9" name="Text 7"/>
          <p:cNvSpPr/>
          <p:nvPr/>
        </p:nvSpPr>
        <p:spPr>
          <a:xfrm>
            <a:off x="8229600" y="4783455"/>
            <a:ext cx="68580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dirty="0">
                <a:solidFill>
                  <a:srgbClr val="AAAAA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13</a:t>
            </a:r>
            <a:endParaRPr lang="en-US" sz="1200" dirty="0"/>
          </a:p>
        </p:txBody>
      </p:sp>
      <p:sp>
        <p:nvSpPr>
          <p:cNvPr id="10" name="Shape 8"/>
          <p:cNvSpPr/>
          <p:nvPr/>
        </p:nvSpPr>
        <p:spPr>
          <a:xfrm>
            <a:off x="457200" y="4526280"/>
            <a:ext cx="8046720" cy="27432"/>
          </a:xfrm>
          <a:prstGeom prst="rect">
            <a:avLst/>
          </a:prstGeom>
          <a:solidFill>
            <a:srgbClr val="AAAAAA"/>
          </a:solidFill>
          <a:ln/>
        </p:spPr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932506" y="1552937"/>
            <a:ext cx="182880" cy="182880"/>
          </a:xfrm>
          <a:prstGeom prst="cube">
            <a:avLst/>
          </a:prstGeom>
          <a:noFill/>
          <a:ln w="1270">
            <a:solidFill>
              <a:srgbClr val="B914C3"/>
            </a:solidFill>
            <a:prstDash val="solid"/>
          </a:ln>
        </p:spPr>
      </p:sp>
      <p:sp>
        <p:nvSpPr>
          <p:cNvPr id="3" name="Shape 1"/>
          <p:cNvSpPr/>
          <p:nvPr/>
        </p:nvSpPr>
        <p:spPr>
          <a:xfrm>
            <a:off x="247200" y="697222"/>
            <a:ext cx="182880" cy="182880"/>
          </a:xfrm>
          <a:prstGeom prst="rect">
            <a:avLst/>
          </a:prstGeom>
          <a:noFill/>
          <a:ln w="1270">
            <a:solidFill>
              <a:srgbClr val="C7AD03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1129599" y="4326112"/>
            <a:ext cx="182880" cy="182880"/>
          </a:xfrm>
          <a:prstGeom prst="triangle">
            <a:avLst/>
          </a:prstGeom>
          <a:noFill/>
          <a:ln w="1270">
            <a:solidFill>
              <a:srgbClr val="AC5DC2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1090475" y="1601564"/>
            <a:ext cx="182880" cy="182880"/>
          </a:xfrm>
          <a:prstGeom prst="triangle">
            <a:avLst/>
          </a:prstGeom>
          <a:noFill/>
          <a:ln w="1270">
            <a:solidFill>
              <a:srgbClr val="0EBE1A"/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3299335" y="3794557"/>
            <a:ext cx="182880" cy="182880"/>
          </a:xfrm>
          <a:prstGeom prst="cube">
            <a:avLst/>
          </a:prstGeom>
          <a:noFill/>
          <a:ln w="1270">
            <a:solidFill>
              <a:srgbClr val="416EA7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457200" y="457200"/>
            <a:ext cx="8229600" cy="914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000" b="1" dirty="0">
                <a:solidFill>
                  <a:srgbClr val="DC143C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Internet of Things (IoT) and Embedded Systems</a:t>
            </a:r>
            <a:endParaRPr lang="en-US" sz="3000" dirty="0"/>
          </a:p>
        </p:txBody>
      </p:sp>
      <p:sp>
        <p:nvSpPr>
          <p:cNvPr id="8" name="Text 6"/>
          <p:cNvSpPr/>
          <p:nvPr/>
        </p:nvSpPr>
        <p:spPr>
          <a:xfrm>
            <a:off x="457200" y="1645920"/>
            <a:ext cx="8229600" cy="3086100"/>
          </a:xfrm>
          <a:prstGeom prst="rect">
            <a:avLst/>
          </a:prstGeom>
          <a:noFill/>
          <a:ln/>
        </p:spPr>
        <p:txBody>
          <a:bodyPr wrap="square" rtlCol="0" anchor="ctr">
            <a:normAutofit/>
          </a:bodyPr>
          <a:lstStyle/>
          <a:p>
            <a:pPr algn="just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Embedded systems are the backbone of IoT devices.</a:t>
            </a:r>
            <a:pPr algn="just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just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just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Sensors, actuators, and communication modules connect to microcontrollers.</a:t>
            </a:r>
            <a:pPr algn="just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just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Data is collected, processed, and transmitted to the cloud.</a:t>
            </a:r>
            <a:pPr algn="just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just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Examples: Smart home devices, wearable technology, industrial IoT (IIoT).</a:t>
            </a:r>
            <a:pPr algn="just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just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endParaRPr lang="en-US" sz="1400" dirty="0"/>
          </a:p>
        </p:txBody>
      </p:sp>
      <p:sp>
        <p:nvSpPr>
          <p:cNvPr id="9" name="Text 7"/>
          <p:cNvSpPr/>
          <p:nvPr/>
        </p:nvSpPr>
        <p:spPr>
          <a:xfrm>
            <a:off x="8229600" y="4783455"/>
            <a:ext cx="68580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dirty="0">
                <a:solidFill>
                  <a:srgbClr val="333333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14</a:t>
            </a:r>
            <a:endParaRPr lang="en-US" sz="1200" dirty="0"/>
          </a:p>
        </p:txBody>
      </p:sp>
      <p:sp>
        <p:nvSpPr>
          <p:cNvPr id="10" name="Shape 8"/>
          <p:cNvSpPr/>
          <p:nvPr/>
        </p:nvSpPr>
        <p:spPr>
          <a:xfrm>
            <a:off x="457200" y="4526280"/>
            <a:ext cx="8046720" cy="27432"/>
          </a:xfrm>
          <a:prstGeom prst="rect">
            <a:avLst/>
          </a:prstGeom>
          <a:solidFill>
            <a:srgbClr val="999999"/>
          </a:solidFill>
          <a:ln/>
        </p:spPr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2669167" y="1587646"/>
            <a:ext cx="182880" cy="182880"/>
          </a:xfrm>
          <a:prstGeom prst="sun">
            <a:avLst/>
          </a:prstGeom>
          <a:noFill/>
          <a:ln w="1270">
            <a:solidFill>
              <a:srgbClr val="856FF8"/>
            </a:solidFill>
            <a:prstDash val="solid"/>
          </a:ln>
        </p:spPr>
      </p:sp>
      <p:sp>
        <p:nvSpPr>
          <p:cNvPr id="3" name="Shape 1"/>
          <p:cNvSpPr/>
          <p:nvPr/>
        </p:nvSpPr>
        <p:spPr>
          <a:xfrm>
            <a:off x="5925466" y="3181058"/>
            <a:ext cx="182880" cy="182880"/>
          </a:xfrm>
          <a:prstGeom prst="rect">
            <a:avLst/>
          </a:prstGeom>
          <a:noFill/>
          <a:ln w="1270">
            <a:solidFill>
              <a:srgbClr val="F1AD63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332082" y="1557571"/>
            <a:ext cx="182880" cy="182880"/>
          </a:xfrm>
          <a:prstGeom prst="rect">
            <a:avLst/>
          </a:prstGeom>
          <a:noFill/>
          <a:ln w="1270">
            <a:solidFill>
              <a:srgbClr val="54CCDD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1620976" y="637574"/>
            <a:ext cx="182880" cy="182880"/>
          </a:xfrm>
          <a:prstGeom prst="sun">
            <a:avLst/>
          </a:prstGeom>
          <a:noFill/>
          <a:ln w="1270">
            <a:solidFill>
              <a:srgbClr val="A4F70A"/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8109708" y="1876951"/>
            <a:ext cx="182880" cy="182880"/>
          </a:xfrm>
          <a:prstGeom prst="triangle">
            <a:avLst/>
          </a:prstGeom>
          <a:noFill/>
          <a:ln w="1270">
            <a:solidFill>
              <a:srgbClr val="19790A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457200" y="457200"/>
            <a:ext cx="8229600" cy="914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000" b="1" dirty="0">
                <a:solidFill>
                  <a:srgbClr val="DC143C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Challenges in Embedded System Development</a:t>
            </a:r>
            <a:endParaRPr lang="en-US" sz="3000" dirty="0"/>
          </a:p>
        </p:txBody>
      </p:sp>
      <p:sp>
        <p:nvSpPr>
          <p:cNvPr id="8" name="Text 6"/>
          <p:cNvSpPr/>
          <p:nvPr/>
        </p:nvSpPr>
        <p:spPr>
          <a:xfrm>
            <a:off x="457200" y="1645920"/>
            <a:ext cx="8229600" cy="3086100"/>
          </a:xfrm>
          <a:prstGeom prst="rect">
            <a:avLst/>
          </a:prstGeom>
          <a:noFill/>
          <a:ln/>
        </p:spPr>
        <p:txBody>
          <a:bodyPr wrap="square" rtlCol="0" anchor="ctr">
            <a:norm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l" indent="0" marL="0">
              <a:lnSpc>
                <a:spcPts val="1600"/>
              </a:lnSpc>
              <a:buNone/>
            </a:pPr>
            <a:r>
              <a:rPr lang="en-US" sz="1400" b="1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Resource Constraints: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 Limited memory, processing power, and battery life.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l" indent="0" marL="0">
              <a:lnSpc>
                <a:spcPts val="1600"/>
              </a:lnSpc>
              <a:buNone/>
            </a:pPr>
            <a:r>
              <a:rPr lang="en-US" sz="1400" b="1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Real-Time Requirements: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 Systems must respond to events within specific timeframes.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l" indent="0" marL="0">
              <a:lnSpc>
                <a:spcPts val="1600"/>
              </a:lnSpc>
              <a:buNone/>
            </a:pPr>
            <a:r>
              <a:rPr lang="en-US" sz="1400" b="1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Security: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 Protecting embedded systems from cyberattacks.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l" indent="0" marL="0">
              <a:lnSpc>
                <a:spcPts val="1600"/>
              </a:lnSpc>
              <a:buNone/>
            </a:pPr>
            <a:r>
              <a:rPr lang="en-US" sz="1400" b="1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Reliability: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 Ensuring systems operate correctly and consistently over long periods.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l" indent="0" marL="0">
              <a:lnSpc>
                <a:spcPts val="1600"/>
              </a:lnSpc>
              <a:buNone/>
            </a:pPr>
            <a:r>
              <a:rPr lang="en-US" sz="1400" b="1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Complexity: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 Managing the interaction of hardware and software components.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endParaRPr lang="en-US" sz="1400" dirty="0"/>
          </a:p>
        </p:txBody>
      </p:sp>
      <p:sp>
        <p:nvSpPr>
          <p:cNvPr id="9" name="Text 7"/>
          <p:cNvSpPr/>
          <p:nvPr/>
        </p:nvSpPr>
        <p:spPr>
          <a:xfrm>
            <a:off x="8229600" y="4783455"/>
            <a:ext cx="68580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dirty="0">
                <a:solidFill>
                  <a:srgbClr val="333333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15</a:t>
            </a:r>
            <a:endParaRPr lang="en-US" sz="1200" dirty="0"/>
          </a:p>
        </p:txBody>
      </p:sp>
      <p:sp>
        <p:nvSpPr>
          <p:cNvPr id="10" name="Shape 8"/>
          <p:cNvSpPr/>
          <p:nvPr/>
        </p:nvSpPr>
        <p:spPr>
          <a:xfrm>
            <a:off x="457200" y="4526280"/>
            <a:ext cx="8046720" cy="27432"/>
          </a:xfrm>
          <a:prstGeom prst="rect">
            <a:avLst/>
          </a:prstGeom>
          <a:solidFill>
            <a:srgbClr val="999999"/>
          </a:solidFill>
          <a:ln/>
        </p:spPr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266430" y="4283066"/>
            <a:ext cx="182880" cy="182880"/>
          </a:xfrm>
          <a:prstGeom prst="sun">
            <a:avLst/>
          </a:prstGeom>
          <a:noFill/>
          <a:ln w="1270">
            <a:solidFill>
              <a:srgbClr val="175A44"/>
            </a:solidFill>
            <a:prstDash val="solid"/>
          </a:ln>
        </p:spPr>
      </p:sp>
      <p:sp>
        <p:nvSpPr>
          <p:cNvPr id="3" name="Shape 1"/>
          <p:cNvSpPr/>
          <p:nvPr/>
        </p:nvSpPr>
        <p:spPr>
          <a:xfrm>
            <a:off x="5327430" y="901940"/>
            <a:ext cx="182880" cy="182880"/>
          </a:xfrm>
          <a:prstGeom prst="sun">
            <a:avLst/>
          </a:prstGeom>
          <a:noFill/>
          <a:ln w="1270">
            <a:solidFill>
              <a:srgbClr val="18163B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3886830" y="1927821"/>
            <a:ext cx="182880" cy="182880"/>
          </a:xfrm>
          <a:prstGeom prst="sun">
            <a:avLst/>
          </a:prstGeom>
          <a:noFill/>
          <a:ln w="1270">
            <a:solidFill>
              <a:srgbClr val="6D7334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445197" y="2517506"/>
            <a:ext cx="182880" cy="182880"/>
          </a:xfrm>
          <a:prstGeom prst="rect">
            <a:avLst/>
          </a:prstGeom>
          <a:noFill/>
          <a:ln w="1270">
            <a:solidFill>
              <a:srgbClr val="74ACDB"/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864355" y="434841"/>
            <a:ext cx="182880" cy="182880"/>
          </a:xfrm>
          <a:prstGeom prst="sun">
            <a:avLst/>
          </a:prstGeom>
          <a:noFill/>
          <a:ln w="1270">
            <a:solidFill>
              <a:srgbClr val="AE6290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457200" y="457200"/>
            <a:ext cx="8229600" cy="914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000" b="1" dirty="0">
                <a:solidFill>
                  <a:srgbClr val="DC143C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Future of Embedded Systems</a:t>
            </a:r>
            <a:endParaRPr lang="en-US" sz="3000" dirty="0"/>
          </a:p>
        </p:txBody>
      </p:sp>
      <p:sp>
        <p:nvSpPr>
          <p:cNvPr id="8" name="Text 6"/>
          <p:cNvSpPr/>
          <p:nvPr/>
        </p:nvSpPr>
        <p:spPr>
          <a:xfrm>
            <a:off x="457200" y="1645920"/>
            <a:ext cx="8229600" cy="3086100"/>
          </a:xfrm>
          <a:prstGeom prst="rect">
            <a:avLst/>
          </a:prstGeom>
          <a:noFill/>
          <a:ln/>
        </p:spPr>
        <p:txBody>
          <a:bodyPr wrap="square" rtlCol="0" anchor="ctr">
            <a:norm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l" indent="0" marL="0">
              <a:lnSpc>
                <a:spcPts val="1600"/>
              </a:lnSpc>
              <a:buNone/>
            </a:pPr>
            <a:r>
              <a:rPr lang="en-US" sz="1400" b="1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Increased Intelligence: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 Machine learning and AI are being integrated into embedded systems.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l" indent="0" marL="0">
              <a:lnSpc>
                <a:spcPts val="1600"/>
              </a:lnSpc>
              <a:buNone/>
            </a:pPr>
            <a:r>
              <a:rPr lang="en-US" sz="1400" b="1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Greater Connectivity: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 More devices are connecting to the internet.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l" indent="0" marL="0">
              <a:lnSpc>
                <a:spcPts val="1600"/>
              </a:lnSpc>
              <a:buNone/>
            </a:pPr>
            <a:r>
              <a:rPr lang="en-US" sz="1400" b="1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Enhanced Security: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 More sophisticated security measures are being developed.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l" indent="0" marL="0">
              <a:lnSpc>
                <a:spcPts val="1600"/>
              </a:lnSpc>
              <a:buNone/>
            </a:pPr>
            <a:r>
              <a:rPr lang="en-US" sz="1400" b="1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Energy Efficiency: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 Power consumption is becoming increasingly important.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l" indent="0" marL="0">
              <a:lnSpc>
                <a:spcPts val="1600"/>
              </a:lnSpc>
              <a:buNone/>
            </a:pPr>
            <a:r>
              <a:rPr lang="en-US" sz="1400" b="1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Ubiquitous Computing: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 Embedded systems are becoming more pervasive in our lives.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endParaRPr lang="en-US" sz="1400" dirty="0"/>
          </a:p>
        </p:txBody>
      </p:sp>
      <p:sp>
        <p:nvSpPr>
          <p:cNvPr id="9" name="Text 7"/>
          <p:cNvSpPr/>
          <p:nvPr/>
        </p:nvSpPr>
        <p:spPr>
          <a:xfrm>
            <a:off x="8229600" y="4783455"/>
            <a:ext cx="68580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dirty="0">
                <a:solidFill>
                  <a:srgbClr val="AAAAA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16</a:t>
            </a:r>
            <a:endParaRPr lang="en-US" sz="1200" dirty="0"/>
          </a:p>
        </p:txBody>
      </p:sp>
      <p:sp>
        <p:nvSpPr>
          <p:cNvPr id="10" name="Shape 8"/>
          <p:cNvSpPr/>
          <p:nvPr/>
        </p:nvSpPr>
        <p:spPr>
          <a:xfrm>
            <a:off x="457200" y="4526280"/>
            <a:ext cx="8046720" cy="27432"/>
          </a:xfrm>
          <a:prstGeom prst="rect">
            <a:avLst/>
          </a:prstGeom>
          <a:solidFill>
            <a:srgbClr val="AAAAAA"/>
          </a:solidFill>
          <a:ln/>
        </p:spPr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765620" y="4538165"/>
            <a:ext cx="182880" cy="182880"/>
          </a:xfrm>
          <a:prstGeom prst="rect">
            <a:avLst/>
          </a:prstGeom>
          <a:noFill/>
          <a:ln w="1270">
            <a:solidFill>
              <a:srgbClr val="09C624"/>
            </a:solidFill>
            <a:prstDash val="solid"/>
          </a:ln>
        </p:spPr>
      </p:sp>
      <p:sp>
        <p:nvSpPr>
          <p:cNvPr id="3" name="Shape 1"/>
          <p:cNvSpPr/>
          <p:nvPr/>
        </p:nvSpPr>
        <p:spPr>
          <a:xfrm>
            <a:off x="753159" y="1455896"/>
            <a:ext cx="182880" cy="182880"/>
          </a:xfrm>
          <a:prstGeom prst="rect">
            <a:avLst/>
          </a:prstGeom>
          <a:noFill/>
          <a:ln w="1270">
            <a:solidFill>
              <a:srgbClr val="B510E1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5032723" y="4124085"/>
            <a:ext cx="182880" cy="182880"/>
          </a:xfrm>
          <a:prstGeom prst="cube">
            <a:avLst/>
          </a:prstGeom>
          <a:noFill/>
          <a:ln w="1270">
            <a:solidFill>
              <a:srgbClr val="BBC758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601701" y="3969434"/>
            <a:ext cx="182880" cy="182880"/>
          </a:xfrm>
          <a:prstGeom prst="triangle">
            <a:avLst/>
          </a:prstGeom>
          <a:noFill/>
          <a:ln w="1270">
            <a:solidFill>
              <a:srgbClr val="7FC640"/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3004088" y="4265114"/>
            <a:ext cx="182880" cy="182880"/>
          </a:xfrm>
          <a:prstGeom prst="cube">
            <a:avLst/>
          </a:prstGeom>
          <a:noFill/>
          <a:ln w="1270">
            <a:solidFill>
              <a:srgbClr val="8B64BB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457200" y="457200"/>
            <a:ext cx="8229600" cy="914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000" b="1" dirty="0">
                <a:solidFill>
                  <a:srgbClr val="DC143C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Popular Microcontroller Platforms: Arduino</a:t>
            </a:r>
            <a:endParaRPr lang="en-US" sz="3000" dirty="0"/>
          </a:p>
        </p:txBody>
      </p:sp>
      <p:sp>
        <p:nvSpPr>
          <p:cNvPr id="8" name="Text 6"/>
          <p:cNvSpPr/>
          <p:nvPr/>
        </p:nvSpPr>
        <p:spPr>
          <a:xfrm>
            <a:off x="457200" y="1645920"/>
            <a:ext cx="8229600" cy="3086100"/>
          </a:xfrm>
          <a:prstGeom prst="rect">
            <a:avLst/>
          </a:prstGeom>
          <a:noFill/>
          <a:ln/>
        </p:spPr>
        <p:txBody>
          <a:bodyPr wrap="square" rtlCol="0" anchor="ctr">
            <a:norm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Open-source hardware and software platform.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Easy to learn and use, ideal for beginners.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Large community support and extensive libraries.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Based on AVR microcontrollers (e.g., ATmega328P).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endParaRPr lang="en-US" sz="1400" dirty="0"/>
          </a:p>
        </p:txBody>
      </p:sp>
      <p:sp>
        <p:nvSpPr>
          <p:cNvPr id="9" name="Text 7"/>
          <p:cNvSpPr/>
          <p:nvPr/>
        </p:nvSpPr>
        <p:spPr>
          <a:xfrm>
            <a:off x="8229600" y="4783455"/>
            <a:ext cx="68580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dirty="0">
                <a:solidFill>
                  <a:srgbClr val="333333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17</a:t>
            </a:r>
            <a:endParaRPr lang="en-US" sz="1200" dirty="0"/>
          </a:p>
        </p:txBody>
      </p:sp>
      <p:sp>
        <p:nvSpPr>
          <p:cNvPr id="10" name="Shape 8"/>
          <p:cNvSpPr/>
          <p:nvPr/>
        </p:nvSpPr>
        <p:spPr>
          <a:xfrm>
            <a:off x="457200" y="4526280"/>
            <a:ext cx="8046720" cy="27432"/>
          </a:xfrm>
          <a:prstGeom prst="rect">
            <a:avLst/>
          </a:prstGeom>
          <a:solidFill>
            <a:srgbClr val="999999"/>
          </a:solidFill>
          <a:ln/>
        </p:spPr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668863" y="656362"/>
            <a:ext cx="182880" cy="182880"/>
          </a:xfrm>
          <a:prstGeom prst="triangle">
            <a:avLst/>
          </a:prstGeom>
          <a:noFill/>
          <a:ln w="1270">
            <a:solidFill>
              <a:srgbClr val="3ED07B"/>
            </a:solidFill>
            <a:prstDash val="solid"/>
          </a:ln>
        </p:spPr>
      </p:sp>
      <p:sp>
        <p:nvSpPr>
          <p:cNvPr id="3" name="Shape 1"/>
          <p:cNvSpPr/>
          <p:nvPr/>
        </p:nvSpPr>
        <p:spPr>
          <a:xfrm>
            <a:off x="1564007" y="962701"/>
            <a:ext cx="182880" cy="182880"/>
          </a:xfrm>
          <a:prstGeom prst="cube">
            <a:avLst/>
          </a:prstGeom>
          <a:noFill/>
          <a:ln w="1270">
            <a:solidFill>
              <a:srgbClr val="3E6882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7386487" y="3806707"/>
            <a:ext cx="182880" cy="182880"/>
          </a:xfrm>
          <a:prstGeom prst="rect">
            <a:avLst/>
          </a:prstGeom>
          <a:noFill/>
          <a:ln w="1270">
            <a:solidFill>
              <a:srgbClr val="535E7E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4858234" y="4421844"/>
            <a:ext cx="182880" cy="182880"/>
          </a:xfrm>
          <a:prstGeom prst="triangle">
            <a:avLst/>
          </a:prstGeom>
          <a:noFill/>
          <a:ln w="1270">
            <a:solidFill>
              <a:srgbClr val="603E1D"/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6919539" y="3003282"/>
            <a:ext cx="182880" cy="182880"/>
          </a:xfrm>
          <a:prstGeom prst="rect">
            <a:avLst/>
          </a:prstGeom>
          <a:noFill/>
          <a:ln w="1270">
            <a:solidFill>
              <a:srgbClr val="2943A6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457200" y="457200"/>
            <a:ext cx="8229600" cy="914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000" b="1" dirty="0">
                <a:solidFill>
                  <a:srgbClr val="DC143C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Popular Microcontroller Platforms: ESP32</a:t>
            </a:r>
            <a:endParaRPr lang="en-US" sz="3000" dirty="0"/>
          </a:p>
        </p:txBody>
      </p:sp>
      <p:sp>
        <p:nvSpPr>
          <p:cNvPr id="8" name="Text 6"/>
          <p:cNvSpPr/>
          <p:nvPr/>
        </p:nvSpPr>
        <p:spPr>
          <a:xfrm>
            <a:off x="457200" y="1645920"/>
            <a:ext cx="8229600" cy="3086100"/>
          </a:xfrm>
          <a:prstGeom prst="rect">
            <a:avLst/>
          </a:prstGeom>
          <a:noFill/>
          <a:ln/>
        </p:spPr>
        <p:txBody>
          <a:bodyPr wrap="square" rtlCol="0" anchor="ctr">
            <a:norm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Low-cost microcontroller with Wi-Fi and Bluetooth connectivity.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Powerful processor with dual-core architecture.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Suitable for IoT applications.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Supports MicroPython and Arduino IDE.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endParaRPr lang="en-US" sz="1400" dirty="0"/>
          </a:p>
        </p:txBody>
      </p:sp>
      <p:sp>
        <p:nvSpPr>
          <p:cNvPr id="9" name="Text 7"/>
          <p:cNvSpPr/>
          <p:nvPr/>
        </p:nvSpPr>
        <p:spPr>
          <a:xfrm>
            <a:off x="8229600" y="4783455"/>
            <a:ext cx="68580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dirty="0">
                <a:solidFill>
                  <a:srgbClr val="333333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18</a:t>
            </a:r>
            <a:endParaRPr lang="en-US" sz="1200" dirty="0"/>
          </a:p>
        </p:txBody>
      </p:sp>
      <p:sp>
        <p:nvSpPr>
          <p:cNvPr id="10" name="Shape 8"/>
          <p:cNvSpPr/>
          <p:nvPr/>
        </p:nvSpPr>
        <p:spPr>
          <a:xfrm>
            <a:off x="457200" y="4526280"/>
            <a:ext cx="8046720" cy="27432"/>
          </a:xfrm>
          <a:prstGeom prst="rect">
            <a:avLst/>
          </a:prstGeom>
          <a:solidFill>
            <a:srgbClr val="999999"/>
          </a:solidFill>
          <a:ln/>
        </p:spPr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2982698" y="3946705"/>
            <a:ext cx="182880" cy="182880"/>
          </a:xfrm>
          <a:prstGeom prst="triangle">
            <a:avLst/>
          </a:prstGeom>
          <a:noFill/>
          <a:ln w="1270">
            <a:solidFill>
              <a:srgbClr val="EFED57"/>
            </a:solidFill>
            <a:prstDash val="solid"/>
          </a:ln>
        </p:spPr>
      </p:sp>
      <p:sp>
        <p:nvSpPr>
          <p:cNvPr id="3" name="Shape 1"/>
          <p:cNvSpPr/>
          <p:nvPr/>
        </p:nvSpPr>
        <p:spPr>
          <a:xfrm>
            <a:off x="2578617" y="2883007"/>
            <a:ext cx="182880" cy="182880"/>
          </a:xfrm>
          <a:prstGeom prst="cube">
            <a:avLst/>
          </a:prstGeom>
          <a:noFill/>
          <a:ln w="1270">
            <a:solidFill>
              <a:srgbClr val="DD3A91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5400175" y="2603504"/>
            <a:ext cx="182880" cy="182880"/>
          </a:xfrm>
          <a:prstGeom prst="sun">
            <a:avLst/>
          </a:prstGeom>
          <a:noFill/>
          <a:ln w="1270">
            <a:solidFill>
              <a:srgbClr val="1CEE7C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3477575" y="2242920"/>
            <a:ext cx="182880" cy="182880"/>
          </a:xfrm>
          <a:prstGeom prst="triangle">
            <a:avLst/>
          </a:prstGeom>
          <a:noFill/>
          <a:ln w="1270">
            <a:solidFill>
              <a:srgbClr val="A68D7C"/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775430" y="2365259"/>
            <a:ext cx="182880" cy="182880"/>
          </a:xfrm>
          <a:prstGeom prst="rect">
            <a:avLst/>
          </a:prstGeom>
          <a:noFill/>
          <a:ln w="1270">
            <a:solidFill>
              <a:srgbClr val="87C421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457200" y="457200"/>
            <a:ext cx="8229600" cy="914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000" b="1" dirty="0">
                <a:solidFill>
                  <a:srgbClr val="DC143C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Popular Microcontroller Platforms: Raspberry Pi Pico</a:t>
            </a:r>
            <a:endParaRPr lang="en-US" sz="3000" dirty="0"/>
          </a:p>
        </p:txBody>
      </p:sp>
      <p:sp>
        <p:nvSpPr>
          <p:cNvPr id="8" name="Text 6"/>
          <p:cNvSpPr/>
          <p:nvPr/>
        </p:nvSpPr>
        <p:spPr>
          <a:xfrm>
            <a:off x="457200" y="1645920"/>
            <a:ext cx="8229600" cy="3086100"/>
          </a:xfrm>
          <a:prstGeom prst="rect">
            <a:avLst/>
          </a:prstGeom>
          <a:noFill/>
          <a:ln/>
        </p:spPr>
        <p:txBody>
          <a:bodyPr wrap="square" rtlCol="0" anchor="ctr">
            <a:normAutofit/>
          </a:bodyPr>
          <a:lstStyle/>
          <a:p>
            <a:pPr algn="just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just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Based on the RP2040 microcontroller designed by Raspberry Pi.</a:t>
            </a:r>
            <a:pPr algn="just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just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Low-cost and versatile.</a:t>
            </a:r>
            <a:pPr algn="just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just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Supports MicroPython and C/C++.</a:t>
            </a:r>
            <a:pPr algn="just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just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Great for hobbyists and makers.</a:t>
            </a:r>
            <a:pPr algn="just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just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endParaRPr lang="en-US" sz="1400" dirty="0"/>
          </a:p>
        </p:txBody>
      </p:sp>
      <p:sp>
        <p:nvSpPr>
          <p:cNvPr id="9" name="Text 7"/>
          <p:cNvSpPr/>
          <p:nvPr/>
        </p:nvSpPr>
        <p:spPr>
          <a:xfrm>
            <a:off x="8229600" y="4783455"/>
            <a:ext cx="68580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dirty="0">
                <a:solidFill>
                  <a:srgbClr val="333333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19</a:t>
            </a:r>
            <a:endParaRPr lang="en-US" sz="1200" dirty="0"/>
          </a:p>
        </p:txBody>
      </p:sp>
      <p:sp>
        <p:nvSpPr>
          <p:cNvPr id="10" name="Shape 8"/>
          <p:cNvSpPr/>
          <p:nvPr/>
        </p:nvSpPr>
        <p:spPr>
          <a:xfrm>
            <a:off x="457200" y="4526280"/>
            <a:ext cx="8046720" cy="27432"/>
          </a:xfrm>
          <a:prstGeom prst="rect">
            <a:avLst/>
          </a:prstGeom>
          <a:solidFill>
            <a:srgbClr val="999999"/>
          </a:solidFill>
          <a:ln/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4248877" y="3153649"/>
            <a:ext cx="182880" cy="182880"/>
          </a:xfrm>
          <a:prstGeom prst="rect">
            <a:avLst/>
          </a:prstGeom>
          <a:noFill/>
          <a:ln w="1270">
            <a:solidFill>
              <a:srgbClr val="BC1770"/>
            </a:solidFill>
            <a:prstDash val="solid"/>
          </a:ln>
        </p:spPr>
      </p:sp>
      <p:sp>
        <p:nvSpPr>
          <p:cNvPr id="3" name="Shape 1"/>
          <p:cNvSpPr/>
          <p:nvPr/>
        </p:nvSpPr>
        <p:spPr>
          <a:xfrm>
            <a:off x="6689776" y="3392470"/>
            <a:ext cx="182880" cy="182880"/>
          </a:xfrm>
          <a:prstGeom prst="cube">
            <a:avLst/>
          </a:prstGeom>
          <a:noFill/>
          <a:ln w="1270">
            <a:solidFill>
              <a:srgbClr val="DAFC7C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4094372" y="348080"/>
            <a:ext cx="182880" cy="182880"/>
          </a:xfrm>
          <a:prstGeom prst="cube">
            <a:avLst/>
          </a:prstGeom>
          <a:noFill/>
          <a:ln w="1270">
            <a:solidFill>
              <a:srgbClr val="749203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889875" y="2399817"/>
            <a:ext cx="182880" cy="182880"/>
          </a:xfrm>
          <a:prstGeom prst="triangle">
            <a:avLst/>
          </a:prstGeom>
          <a:noFill/>
          <a:ln w="1270">
            <a:solidFill>
              <a:srgbClr val="105D67"/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1287937" y="1140813"/>
            <a:ext cx="182880" cy="182880"/>
          </a:xfrm>
          <a:prstGeom prst="cube">
            <a:avLst/>
          </a:prstGeom>
          <a:noFill/>
          <a:ln w="1270">
            <a:solidFill>
              <a:srgbClr val="BAD4E4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457200" y="457200"/>
            <a:ext cx="8229600" cy="914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000" b="1" dirty="0">
                <a:solidFill>
                  <a:srgbClr val="DC143C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What is a Microcontroller?</a:t>
            </a:r>
            <a:endParaRPr lang="en-US" sz="3000" dirty="0"/>
          </a:p>
        </p:txBody>
      </p:sp>
      <p:sp>
        <p:nvSpPr>
          <p:cNvPr id="8" name="Text 6"/>
          <p:cNvSpPr/>
          <p:nvPr/>
        </p:nvSpPr>
        <p:spPr>
          <a:xfrm>
            <a:off x="457200" y="1645920"/>
            <a:ext cx="8229600" cy="3086100"/>
          </a:xfrm>
          <a:prstGeom prst="rect">
            <a:avLst/>
          </a:prstGeom>
          <a:noFill/>
          <a:ln/>
        </p:spPr>
        <p:txBody>
          <a:bodyPr wrap="square" rtlCol="0" anchor="ctr">
            <a:normAutofit/>
          </a:bodyPr>
          <a:lstStyle/>
          <a:p>
            <a:pPr algn="just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Think of it as a tiny, self-contained computer on a single chip!</a:t>
            </a:r>
            <a:pPr algn="just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just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just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A microcontroller integrates a CPU, memory, and I/O peripherals.</a:t>
            </a:r>
            <a:pPr algn="just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just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Designed to perform specific tasks in a system.</a:t>
            </a:r>
            <a:pPr algn="just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just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Low power consumption, small size, and cost-effectiveness are key advantages.</a:t>
            </a:r>
            <a:pPr algn="just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just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endParaRPr lang="en-US" sz="1400" dirty="0"/>
          </a:p>
        </p:txBody>
      </p:sp>
      <p:sp>
        <p:nvSpPr>
          <p:cNvPr id="9" name="Text 7"/>
          <p:cNvSpPr/>
          <p:nvPr/>
        </p:nvSpPr>
        <p:spPr>
          <a:xfrm>
            <a:off x="8229600" y="4783455"/>
            <a:ext cx="68580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dirty="0">
                <a:solidFill>
                  <a:srgbClr val="333333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2</a:t>
            </a:r>
            <a:endParaRPr lang="en-US" sz="1200" dirty="0"/>
          </a:p>
        </p:txBody>
      </p:sp>
      <p:sp>
        <p:nvSpPr>
          <p:cNvPr id="10" name="Shape 8"/>
          <p:cNvSpPr/>
          <p:nvPr/>
        </p:nvSpPr>
        <p:spPr>
          <a:xfrm>
            <a:off x="457200" y="4526280"/>
            <a:ext cx="8046720" cy="27432"/>
          </a:xfrm>
          <a:prstGeom prst="rect">
            <a:avLst/>
          </a:prstGeom>
          <a:solidFill>
            <a:srgbClr val="999999"/>
          </a:solidFill>
          <a:ln/>
        </p:spPr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8126328" y="372392"/>
            <a:ext cx="182880" cy="182880"/>
          </a:xfrm>
          <a:prstGeom prst="triangle">
            <a:avLst/>
          </a:prstGeom>
          <a:noFill/>
          <a:ln w="1270">
            <a:solidFill>
              <a:srgbClr val="CC2723"/>
            </a:solidFill>
            <a:prstDash val="solid"/>
          </a:ln>
        </p:spPr>
      </p:sp>
      <p:sp>
        <p:nvSpPr>
          <p:cNvPr id="3" name="Shape 1"/>
          <p:cNvSpPr/>
          <p:nvPr/>
        </p:nvSpPr>
        <p:spPr>
          <a:xfrm>
            <a:off x="4387353" y="1872170"/>
            <a:ext cx="182880" cy="182880"/>
          </a:xfrm>
          <a:prstGeom prst="triangle">
            <a:avLst/>
          </a:prstGeom>
          <a:noFill/>
          <a:ln w="1270">
            <a:solidFill>
              <a:srgbClr val="639802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5771087" y="3197317"/>
            <a:ext cx="182880" cy="182880"/>
          </a:xfrm>
          <a:prstGeom prst="sun">
            <a:avLst/>
          </a:prstGeom>
          <a:noFill/>
          <a:ln w="1270">
            <a:solidFill>
              <a:srgbClr val="090B7A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3284407" y="3307416"/>
            <a:ext cx="182880" cy="182880"/>
          </a:xfrm>
          <a:prstGeom prst="cube">
            <a:avLst/>
          </a:prstGeom>
          <a:noFill/>
          <a:ln w="1270">
            <a:solidFill>
              <a:srgbClr val="4D4B40"/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6930849" y="125813"/>
            <a:ext cx="182880" cy="182880"/>
          </a:xfrm>
          <a:prstGeom prst="triangle">
            <a:avLst/>
          </a:prstGeom>
          <a:noFill/>
          <a:ln w="1270">
            <a:solidFill>
              <a:srgbClr val="7CED0A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457200" y="457200"/>
            <a:ext cx="8229600" cy="914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000" b="1" dirty="0">
                <a:solidFill>
                  <a:srgbClr val="DC143C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Analog to Digital Conversion (ADC)</a:t>
            </a:r>
            <a:endParaRPr lang="en-US" sz="3000" dirty="0"/>
          </a:p>
        </p:txBody>
      </p:sp>
      <p:sp>
        <p:nvSpPr>
          <p:cNvPr id="8" name="Text 6"/>
          <p:cNvSpPr/>
          <p:nvPr/>
        </p:nvSpPr>
        <p:spPr>
          <a:xfrm>
            <a:off x="457200" y="1645920"/>
            <a:ext cx="8229600" cy="3086100"/>
          </a:xfrm>
          <a:prstGeom prst="rect">
            <a:avLst/>
          </a:prstGeom>
          <a:noFill/>
          <a:ln/>
        </p:spPr>
        <p:txBody>
          <a:bodyPr wrap="square" rtlCol="0" anchor="ctr">
            <a:norm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Converts analog signals (e.g., voltage from a sensor) into digital values that the microcontroller can understand.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Resolution (number of bits) determines the accuracy of the conversion.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Used for reading sensor data, audio signals, and other analog inputs.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endParaRPr lang="en-US" sz="1400" dirty="0"/>
          </a:p>
        </p:txBody>
      </p:sp>
      <p:sp>
        <p:nvSpPr>
          <p:cNvPr id="9" name="Text 7"/>
          <p:cNvSpPr/>
          <p:nvPr/>
        </p:nvSpPr>
        <p:spPr>
          <a:xfrm>
            <a:off x="8229600" y="4783455"/>
            <a:ext cx="68580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dirty="0">
                <a:solidFill>
                  <a:srgbClr val="AAAAA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20</a:t>
            </a:r>
            <a:endParaRPr lang="en-US" sz="1200" dirty="0"/>
          </a:p>
        </p:txBody>
      </p:sp>
      <p:sp>
        <p:nvSpPr>
          <p:cNvPr id="10" name="Shape 8"/>
          <p:cNvSpPr/>
          <p:nvPr/>
        </p:nvSpPr>
        <p:spPr>
          <a:xfrm>
            <a:off x="457200" y="4526280"/>
            <a:ext cx="8046720" cy="27432"/>
          </a:xfrm>
          <a:prstGeom prst="rect">
            <a:avLst/>
          </a:prstGeom>
          <a:solidFill>
            <a:srgbClr val="AAAAAA"/>
          </a:solidFill>
          <a:ln/>
        </p:spPr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217170" y="772709"/>
            <a:ext cx="182880" cy="182880"/>
          </a:xfrm>
          <a:prstGeom prst="sun">
            <a:avLst/>
          </a:prstGeom>
          <a:noFill/>
          <a:ln w="1270">
            <a:solidFill>
              <a:srgbClr val="7489A7"/>
            </a:solidFill>
            <a:prstDash val="solid"/>
          </a:ln>
        </p:spPr>
      </p:sp>
      <p:sp>
        <p:nvSpPr>
          <p:cNvPr id="3" name="Shape 1"/>
          <p:cNvSpPr/>
          <p:nvPr/>
        </p:nvSpPr>
        <p:spPr>
          <a:xfrm>
            <a:off x="7282993" y="1715963"/>
            <a:ext cx="182880" cy="182880"/>
          </a:xfrm>
          <a:prstGeom prst="cube">
            <a:avLst/>
          </a:prstGeom>
          <a:noFill/>
          <a:ln w="1270">
            <a:solidFill>
              <a:srgbClr val="102CD3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3868466" y="2465581"/>
            <a:ext cx="182880" cy="182880"/>
          </a:xfrm>
          <a:prstGeom prst="cube">
            <a:avLst/>
          </a:prstGeom>
          <a:noFill/>
          <a:ln w="1270">
            <a:solidFill>
              <a:srgbClr val="156D41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7596736" y="3564770"/>
            <a:ext cx="182880" cy="182880"/>
          </a:xfrm>
          <a:prstGeom prst="cube">
            <a:avLst/>
          </a:prstGeom>
          <a:noFill/>
          <a:ln w="1270">
            <a:solidFill>
              <a:srgbClr val="4D6388"/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1913573" y="3623232"/>
            <a:ext cx="182880" cy="182880"/>
          </a:xfrm>
          <a:prstGeom prst="triangle">
            <a:avLst/>
          </a:prstGeom>
          <a:noFill/>
          <a:ln w="1270">
            <a:solidFill>
              <a:srgbClr val="129FC9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457200" y="457200"/>
            <a:ext cx="8229600" cy="914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000" b="1" dirty="0">
                <a:solidFill>
                  <a:srgbClr val="DC143C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Digital to Analog Conversion (DAC)</a:t>
            </a:r>
            <a:endParaRPr lang="en-US" sz="3000" dirty="0"/>
          </a:p>
        </p:txBody>
      </p:sp>
      <p:sp>
        <p:nvSpPr>
          <p:cNvPr id="8" name="Text 6"/>
          <p:cNvSpPr/>
          <p:nvPr/>
        </p:nvSpPr>
        <p:spPr>
          <a:xfrm>
            <a:off x="457200" y="1645920"/>
            <a:ext cx="8229600" cy="3086100"/>
          </a:xfrm>
          <a:prstGeom prst="rect">
            <a:avLst/>
          </a:prstGeom>
          <a:noFill/>
          <a:ln/>
        </p:spPr>
        <p:txBody>
          <a:bodyPr wrap="square" rtlCol="0" anchor="ctr">
            <a:norm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Converts digital values into analog signals.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Used for controlling actuators, generating audio signals, and providing analog outputs.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Important for controlling motors, valves, and other analog devices.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endParaRPr lang="en-US" sz="1400" dirty="0"/>
          </a:p>
        </p:txBody>
      </p:sp>
      <p:sp>
        <p:nvSpPr>
          <p:cNvPr id="9" name="Text 7"/>
          <p:cNvSpPr/>
          <p:nvPr/>
        </p:nvSpPr>
        <p:spPr>
          <a:xfrm>
            <a:off x="8229600" y="4783455"/>
            <a:ext cx="68580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dirty="0">
                <a:solidFill>
                  <a:srgbClr val="AAAAA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21</a:t>
            </a:r>
            <a:endParaRPr lang="en-US" sz="1200" dirty="0"/>
          </a:p>
        </p:txBody>
      </p:sp>
      <p:sp>
        <p:nvSpPr>
          <p:cNvPr id="10" name="Shape 8"/>
          <p:cNvSpPr/>
          <p:nvPr/>
        </p:nvSpPr>
        <p:spPr>
          <a:xfrm>
            <a:off x="457200" y="4526280"/>
            <a:ext cx="8046720" cy="27432"/>
          </a:xfrm>
          <a:prstGeom prst="rect">
            <a:avLst/>
          </a:prstGeom>
          <a:solidFill>
            <a:srgbClr val="AAAAAA"/>
          </a:solidFill>
          <a:ln/>
        </p:spPr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8047581" y="3264814"/>
            <a:ext cx="182880" cy="182880"/>
          </a:xfrm>
          <a:prstGeom prst="triangle">
            <a:avLst/>
          </a:prstGeom>
          <a:noFill/>
          <a:ln w="1270">
            <a:solidFill>
              <a:srgbClr val="660FBD"/>
            </a:solidFill>
            <a:prstDash val="solid"/>
          </a:ln>
        </p:spPr>
      </p:sp>
      <p:sp>
        <p:nvSpPr>
          <p:cNvPr id="3" name="Shape 1"/>
          <p:cNvSpPr/>
          <p:nvPr/>
        </p:nvSpPr>
        <p:spPr>
          <a:xfrm>
            <a:off x="3378775" y="198419"/>
            <a:ext cx="182880" cy="182880"/>
          </a:xfrm>
          <a:prstGeom prst="rect">
            <a:avLst/>
          </a:prstGeom>
          <a:noFill/>
          <a:ln w="1270">
            <a:solidFill>
              <a:srgbClr val="1EB63C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375937" y="114051"/>
            <a:ext cx="182880" cy="182880"/>
          </a:xfrm>
          <a:prstGeom prst="cube">
            <a:avLst/>
          </a:prstGeom>
          <a:noFill/>
          <a:ln w="1270">
            <a:solidFill>
              <a:srgbClr val="66911C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4493105" y="3351430"/>
            <a:ext cx="182880" cy="182880"/>
          </a:xfrm>
          <a:prstGeom prst="cube">
            <a:avLst/>
          </a:prstGeom>
          <a:noFill/>
          <a:ln w="1270">
            <a:solidFill>
              <a:srgbClr val="719484"/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2899544" y="1872785"/>
            <a:ext cx="182880" cy="182880"/>
          </a:xfrm>
          <a:prstGeom prst="cube">
            <a:avLst/>
          </a:prstGeom>
          <a:noFill/>
          <a:ln w="1270">
            <a:solidFill>
              <a:srgbClr val="2D121C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457200" y="457200"/>
            <a:ext cx="8229600" cy="914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000" b="1" dirty="0">
                <a:solidFill>
                  <a:srgbClr val="DC143C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Power Management</a:t>
            </a:r>
            <a:endParaRPr lang="en-US" sz="3000" dirty="0"/>
          </a:p>
        </p:txBody>
      </p:sp>
      <p:sp>
        <p:nvSpPr>
          <p:cNvPr id="8" name="Text 6"/>
          <p:cNvSpPr/>
          <p:nvPr/>
        </p:nvSpPr>
        <p:spPr>
          <a:xfrm>
            <a:off x="457200" y="1645920"/>
            <a:ext cx="8229600" cy="3086100"/>
          </a:xfrm>
          <a:prstGeom prst="rect">
            <a:avLst/>
          </a:prstGeom>
          <a:noFill/>
          <a:ln/>
        </p:spPr>
        <p:txBody>
          <a:bodyPr wrap="square" rtlCol="0" anchor="ctr">
            <a:norm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Crucial in embedded systems, especially for battery-powered devices.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Techniques include: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l" indent="0" marL="0">
              <a:lnSpc>
                <a:spcPts val="1600"/>
              </a:lnSpc>
              <a:buNone/>
            </a:pPr>
            <a:r>
              <a:rPr lang="en-US" sz="1400" b="1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Sleep modes: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 Reduce power consumption when the microcontroller is idle.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l" indent="0" marL="0">
              <a:lnSpc>
                <a:spcPts val="1600"/>
              </a:lnSpc>
              <a:buNone/>
            </a:pPr>
            <a:r>
              <a:rPr lang="en-US" sz="1400" b="1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Clock gating: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 Disable clocks to unused peripherals.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l" indent="0" marL="0">
              <a:lnSpc>
                <a:spcPts val="1600"/>
              </a:lnSpc>
              <a:buNone/>
            </a:pPr>
            <a:r>
              <a:rPr lang="en-US" sz="1400" b="1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Voltage scaling: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 Adjust voltage levels to reduce power consumption.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endParaRPr lang="en-US" sz="1400" dirty="0"/>
          </a:p>
        </p:txBody>
      </p:sp>
      <p:sp>
        <p:nvSpPr>
          <p:cNvPr id="9" name="Text 7"/>
          <p:cNvSpPr/>
          <p:nvPr/>
        </p:nvSpPr>
        <p:spPr>
          <a:xfrm>
            <a:off x="8229600" y="4783455"/>
            <a:ext cx="68580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dirty="0">
                <a:solidFill>
                  <a:srgbClr val="AAAAA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22</a:t>
            </a:r>
            <a:endParaRPr lang="en-US" sz="1200" dirty="0"/>
          </a:p>
        </p:txBody>
      </p:sp>
      <p:sp>
        <p:nvSpPr>
          <p:cNvPr id="10" name="Shape 8"/>
          <p:cNvSpPr/>
          <p:nvPr/>
        </p:nvSpPr>
        <p:spPr>
          <a:xfrm>
            <a:off x="457200" y="4526280"/>
            <a:ext cx="8046720" cy="27432"/>
          </a:xfrm>
          <a:prstGeom prst="rect">
            <a:avLst/>
          </a:prstGeom>
          <a:solidFill>
            <a:srgbClr val="AAAAAA"/>
          </a:solidFill>
          <a:ln/>
        </p:spPr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169434" y="3435840"/>
            <a:ext cx="182880" cy="182880"/>
          </a:xfrm>
          <a:prstGeom prst="sun">
            <a:avLst/>
          </a:prstGeom>
          <a:noFill/>
          <a:ln w="1270">
            <a:solidFill>
              <a:srgbClr val="CB7B3A"/>
            </a:solidFill>
            <a:prstDash val="solid"/>
          </a:ln>
        </p:spPr>
      </p:sp>
      <p:sp>
        <p:nvSpPr>
          <p:cNvPr id="3" name="Shape 1"/>
          <p:cNvSpPr/>
          <p:nvPr/>
        </p:nvSpPr>
        <p:spPr>
          <a:xfrm>
            <a:off x="4416549" y="3737861"/>
            <a:ext cx="182880" cy="182880"/>
          </a:xfrm>
          <a:prstGeom prst="rect">
            <a:avLst/>
          </a:prstGeom>
          <a:noFill/>
          <a:ln w="1270">
            <a:solidFill>
              <a:srgbClr val="140CAC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6893634" y="1486425"/>
            <a:ext cx="182880" cy="182880"/>
          </a:xfrm>
          <a:prstGeom prst="cube">
            <a:avLst/>
          </a:prstGeom>
          <a:noFill/>
          <a:ln w="1270">
            <a:solidFill>
              <a:srgbClr val="22554D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7340037" y="1794915"/>
            <a:ext cx="182880" cy="182880"/>
          </a:xfrm>
          <a:prstGeom prst="rect">
            <a:avLst/>
          </a:prstGeom>
          <a:noFill/>
          <a:ln w="1270">
            <a:solidFill>
              <a:srgbClr val="742845"/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6417888" y="4564591"/>
            <a:ext cx="182880" cy="182880"/>
          </a:xfrm>
          <a:prstGeom prst="cube">
            <a:avLst/>
          </a:prstGeom>
          <a:noFill/>
          <a:ln w="1270">
            <a:solidFill>
              <a:srgbClr val="D8E132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457200" y="457200"/>
            <a:ext cx="8229600" cy="914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000" b="1" dirty="0">
                <a:solidFill>
                  <a:srgbClr val="DC143C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Debugging Embedded Systems</a:t>
            </a:r>
            <a:endParaRPr lang="en-US" sz="3000" dirty="0"/>
          </a:p>
        </p:txBody>
      </p:sp>
      <p:sp>
        <p:nvSpPr>
          <p:cNvPr id="8" name="Text 6"/>
          <p:cNvSpPr/>
          <p:nvPr/>
        </p:nvSpPr>
        <p:spPr>
          <a:xfrm>
            <a:off x="457200" y="1645920"/>
            <a:ext cx="8229600" cy="3086100"/>
          </a:xfrm>
          <a:prstGeom prst="rect">
            <a:avLst/>
          </a:prstGeom>
          <a:noFill/>
          <a:ln/>
        </p:spPr>
        <p:txBody>
          <a:bodyPr wrap="square" rtlCol="0" anchor="ctr">
            <a:normAutofit/>
          </a:bodyPr>
          <a:lstStyle/>
          <a:p>
            <a:pPr algn="just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just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Can be challenging due to limited resources and real-time constraints.</a:t>
            </a:r>
            <a:pPr algn="just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just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Common techniques include:</a:t>
            </a:r>
            <a:pPr algn="just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just" indent="0" marL="0">
              <a:lnSpc>
                <a:spcPts val="1600"/>
              </a:lnSpc>
              <a:buNone/>
            </a:pPr>
            <a:r>
              <a:rPr lang="en-US" sz="1400" b="1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Serial printing:</a:t>
            </a:r>
            <a:pPr algn="just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 Outputting debug messages to a serial console.</a:t>
            </a:r>
            <a:pPr algn="just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just" indent="0" marL="0">
              <a:lnSpc>
                <a:spcPts val="1600"/>
              </a:lnSpc>
              <a:buNone/>
            </a:pPr>
            <a:r>
              <a:rPr lang="en-US" sz="1400" b="1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JTAG debugging:</a:t>
            </a:r>
            <a:pPr algn="just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 Using a hardware debugger to step through code and inspect memory.</a:t>
            </a:r>
            <a:pPr algn="just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just" indent="0" marL="0">
              <a:lnSpc>
                <a:spcPts val="1600"/>
              </a:lnSpc>
              <a:buNone/>
            </a:pPr>
            <a:r>
              <a:rPr lang="en-US" sz="1400" b="1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Logic analyzers:</a:t>
            </a:r>
            <a:pPr algn="just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 Capturing digital signals to analyze timing and logic errors.</a:t>
            </a:r>
            <a:pPr algn="just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just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just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just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endParaRPr lang="en-US" sz="1400" dirty="0"/>
          </a:p>
        </p:txBody>
      </p:sp>
      <p:sp>
        <p:nvSpPr>
          <p:cNvPr id="9" name="Text 7"/>
          <p:cNvSpPr/>
          <p:nvPr/>
        </p:nvSpPr>
        <p:spPr>
          <a:xfrm>
            <a:off x="8229600" y="4783455"/>
            <a:ext cx="68580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dirty="0">
                <a:solidFill>
                  <a:srgbClr val="333333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23</a:t>
            </a:r>
            <a:endParaRPr lang="en-US" sz="1200" dirty="0"/>
          </a:p>
        </p:txBody>
      </p:sp>
      <p:sp>
        <p:nvSpPr>
          <p:cNvPr id="10" name="Shape 8"/>
          <p:cNvSpPr/>
          <p:nvPr/>
        </p:nvSpPr>
        <p:spPr>
          <a:xfrm>
            <a:off x="457200" y="4526280"/>
            <a:ext cx="8046720" cy="27432"/>
          </a:xfrm>
          <a:prstGeom prst="rect">
            <a:avLst/>
          </a:prstGeom>
          <a:solidFill>
            <a:srgbClr val="999999"/>
          </a:solidFill>
          <a:ln/>
        </p:spPr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5158319" y="1672144"/>
            <a:ext cx="182880" cy="182880"/>
          </a:xfrm>
          <a:prstGeom prst="triangle">
            <a:avLst/>
          </a:prstGeom>
          <a:noFill/>
          <a:ln w="1270">
            <a:solidFill>
              <a:srgbClr val="5FAFAA"/>
            </a:solidFill>
            <a:prstDash val="solid"/>
          </a:ln>
        </p:spPr>
      </p:sp>
      <p:sp>
        <p:nvSpPr>
          <p:cNvPr id="3" name="Shape 1"/>
          <p:cNvSpPr/>
          <p:nvPr/>
        </p:nvSpPr>
        <p:spPr>
          <a:xfrm>
            <a:off x="4354092" y="1318917"/>
            <a:ext cx="182880" cy="182880"/>
          </a:xfrm>
          <a:prstGeom prst="rect">
            <a:avLst/>
          </a:prstGeom>
          <a:noFill/>
          <a:ln w="1270">
            <a:solidFill>
              <a:srgbClr val="54CC58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332266" y="47825"/>
            <a:ext cx="182880" cy="182880"/>
          </a:xfrm>
          <a:prstGeom prst="cube">
            <a:avLst/>
          </a:prstGeom>
          <a:noFill/>
          <a:ln w="1270">
            <a:solidFill>
              <a:srgbClr val="96500C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7234788" y="3699225"/>
            <a:ext cx="182880" cy="182880"/>
          </a:xfrm>
          <a:prstGeom prst="rect">
            <a:avLst/>
          </a:prstGeom>
          <a:noFill/>
          <a:ln w="1270">
            <a:solidFill>
              <a:srgbClr val="3A8EF5"/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4810724" y="1642673"/>
            <a:ext cx="182880" cy="182880"/>
          </a:xfrm>
          <a:prstGeom prst="rect">
            <a:avLst/>
          </a:prstGeom>
          <a:noFill/>
          <a:ln w="1270">
            <a:solidFill>
              <a:srgbClr val="D11B3F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457200" y="457200"/>
            <a:ext cx="8229600" cy="914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000" b="1" dirty="0">
                <a:solidFill>
                  <a:srgbClr val="DC143C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Real-Time Operating Systems (RTOS)</a:t>
            </a:r>
            <a:endParaRPr lang="en-US" sz="3000" dirty="0"/>
          </a:p>
        </p:txBody>
      </p:sp>
      <p:sp>
        <p:nvSpPr>
          <p:cNvPr id="8" name="Text 6"/>
          <p:cNvSpPr/>
          <p:nvPr/>
        </p:nvSpPr>
        <p:spPr>
          <a:xfrm>
            <a:off x="457200" y="1645920"/>
            <a:ext cx="8229600" cy="3086100"/>
          </a:xfrm>
          <a:prstGeom prst="rect">
            <a:avLst/>
          </a:prstGeom>
          <a:noFill/>
          <a:ln/>
        </p:spPr>
        <p:txBody>
          <a:bodyPr wrap="square" rtlCol="0" anchor="ctr">
            <a:norm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Designed for embedded systems that require real-time performance.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Provide features such as: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l" indent="0" marL="0">
              <a:lnSpc>
                <a:spcPts val="1600"/>
              </a:lnSpc>
              <a:buNone/>
            </a:pPr>
            <a:r>
              <a:rPr lang="en-US" sz="1400" b="1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Task scheduling: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 Managing multiple tasks with different priorities.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l" indent="0" marL="0">
              <a:lnSpc>
                <a:spcPts val="1600"/>
              </a:lnSpc>
              <a:buNone/>
            </a:pPr>
            <a:r>
              <a:rPr lang="en-US" sz="1400" b="1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Inter-process communication (IPC):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 Allowing tasks to communicate with each other.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l" indent="0" marL="0">
              <a:lnSpc>
                <a:spcPts val="1600"/>
              </a:lnSpc>
              <a:buNone/>
            </a:pPr>
            <a:r>
              <a:rPr lang="en-US" sz="1400" b="1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Resource management: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 Managing shared resources to avoid conflicts.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endParaRPr lang="en-US" sz="1400" dirty="0"/>
          </a:p>
        </p:txBody>
      </p:sp>
      <p:sp>
        <p:nvSpPr>
          <p:cNvPr id="9" name="Text 7"/>
          <p:cNvSpPr/>
          <p:nvPr/>
        </p:nvSpPr>
        <p:spPr>
          <a:xfrm>
            <a:off x="8229600" y="4783455"/>
            <a:ext cx="68580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dirty="0">
                <a:solidFill>
                  <a:srgbClr val="333333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24</a:t>
            </a:r>
            <a:endParaRPr lang="en-US" sz="1200" dirty="0"/>
          </a:p>
        </p:txBody>
      </p:sp>
      <p:sp>
        <p:nvSpPr>
          <p:cNvPr id="10" name="Shape 8"/>
          <p:cNvSpPr/>
          <p:nvPr/>
        </p:nvSpPr>
        <p:spPr>
          <a:xfrm>
            <a:off x="457200" y="4526280"/>
            <a:ext cx="8046720" cy="27432"/>
          </a:xfrm>
          <a:prstGeom prst="rect">
            <a:avLst/>
          </a:prstGeom>
          <a:solidFill>
            <a:srgbClr val="999999"/>
          </a:solidFill>
          <a:ln/>
        </p:spPr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5156509" y="1139032"/>
            <a:ext cx="182880" cy="182880"/>
          </a:xfrm>
          <a:prstGeom prst="triangle">
            <a:avLst/>
          </a:prstGeom>
          <a:noFill/>
          <a:ln w="1270">
            <a:solidFill>
              <a:srgbClr val="EB74D7"/>
            </a:solidFill>
            <a:prstDash val="solid"/>
          </a:ln>
        </p:spPr>
      </p:sp>
      <p:sp>
        <p:nvSpPr>
          <p:cNvPr id="3" name="Shape 1"/>
          <p:cNvSpPr/>
          <p:nvPr/>
        </p:nvSpPr>
        <p:spPr>
          <a:xfrm>
            <a:off x="4155412" y="2275599"/>
            <a:ext cx="182880" cy="182880"/>
          </a:xfrm>
          <a:prstGeom prst="triangle">
            <a:avLst/>
          </a:prstGeom>
          <a:noFill/>
          <a:ln w="1270">
            <a:solidFill>
              <a:srgbClr val="9C03DA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4449270" y="4264526"/>
            <a:ext cx="182880" cy="182880"/>
          </a:xfrm>
          <a:prstGeom prst="sun">
            <a:avLst/>
          </a:prstGeom>
          <a:noFill/>
          <a:ln w="1270">
            <a:solidFill>
              <a:srgbClr val="5FF81A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1430552" y="2954001"/>
            <a:ext cx="182880" cy="182880"/>
          </a:xfrm>
          <a:prstGeom prst="sun">
            <a:avLst/>
          </a:prstGeom>
          <a:noFill/>
          <a:ln w="1270">
            <a:solidFill>
              <a:srgbClr val="159EE5"/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7367210" y="2938245"/>
            <a:ext cx="182880" cy="182880"/>
          </a:xfrm>
          <a:prstGeom prst="sun">
            <a:avLst/>
          </a:prstGeom>
          <a:noFill/>
          <a:ln w="1270">
            <a:solidFill>
              <a:srgbClr val="C0CB10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457200" y="457200"/>
            <a:ext cx="8229600" cy="914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000" b="1" dirty="0">
                <a:solidFill>
                  <a:srgbClr val="DC143C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Security Considerations</a:t>
            </a:r>
            <a:endParaRPr lang="en-US" sz="3000" dirty="0"/>
          </a:p>
        </p:txBody>
      </p:sp>
      <p:sp>
        <p:nvSpPr>
          <p:cNvPr id="8" name="Text 6"/>
          <p:cNvSpPr/>
          <p:nvPr/>
        </p:nvSpPr>
        <p:spPr>
          <a:xfrm>
            <a:off x="457200" y="1645920"/>
            <a:ext cx="8229600" cy="3086100"/>
          </a:xfrm>
          <a:prstGeom prst="rect">
            <a:avLst/>
          </a:prstGeom>
          <a:noFill/>
          <a:ln/>
        </p:spPr>
        <p:txBody>
          <a:bodyPr wrap="square" rtlCol="0" anchor="ctr">
            <a:norm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Embedded systems are increasingly vulnerable to cyberattacks.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Security measures include: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l" indent="0" marL="0">
              <a:lnSpc>
                <a:spcPts val="1600"/>
              </a:lnSpc>
              <a:buNone/>
            </a:pPr>
            <a:r>
              <a:rPr lang="en-US" sz="1400" b="1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Secure boot: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 Ensuring that only authorized software can run on the device.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l" indent="0" marL="0">
              <a:lnSpc>
                <a:spcPts val="1600"/>
              </a:lnSpc>
              <a:buNone/>
            </a:pPr>
            <a:r>
              <a:rPr lang="en-US" sz="1400" b="1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Encryption: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 Protecting sensitive data from unauthorized access.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l" indent="0" marL="0">
              <a:lnSpc>
                <a:spcPts val="1600"/>
              </a:lnSpc>
              <a:buNone/>
            </a:pPr>
            <a:r>
              <a:rPr lang="en-US" sz="1400" b="1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Authentication: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 Verifying the identity of users and devices.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l" indent="0" marL="0">
              <a:lnSpc>
                <a:spcPts val="1600"/>
              </a:lnSpc>
              <a:buNone/>
            </a:pPr>
            <a:r>
              <a:rPr lang="en-US" sz="1400" b="1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Firmware updates: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 Providing security patches and bug fixes.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endParaRPr lang="en-US" sz="1400" dirty="0"/>
          </a:p>
        </p:txBody>
      </p:sp>
      <p:sp>
        <p:nvSpPr>
          <p:cNvPr id="9" name="Text 7"/>
          <p:cNvSpPr/>
          <p:nvPr/>
        </p:nvSpPr>
        <p:spPr>
          <a:xfrm>
            <a:off x="8229600" y="4783455"/>
            <a:ext cx="68580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dirty="0">
                <a:solidFill>
                  <a:srgbClr val="AAAAA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25</a:t>
            </a:r>
            <a:endParaRPr lang="en-US" sz="1200" dirty="0"/>
          </a:p>
        </p:txBody>
      </p:sp>
      <p:sp>
        <p:nvSpPr>
          <p:cNvPr id="10" name="Shape 8"/>
          <p:cNvSpPr/>
          <p:nvPr/>
        </p:nvSpPr>
        <p:spPr>
          <a:xfrm>
            <a:off x="457200" y="4526280"/>
            <a:ext cx="8046720" cy="27432"/>
          </a:xfrm>
          <a:prstGeom prst="rect">
            <a:avLst/>
          </a:prstGeom>
          <a:solidFill>
            <a:srgbClr val="AAAAAA"/>
          </a:solidFill>
          <a:ln/>
        </p:spPr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569038" y="413085"/>
            <a:ext cx="182880" cy="182880"/>
          </a:xfrm>
          <a:prstGeom prst="rect">
            <a:avLst/>
          </a:prstGeom>
          <a:noFill/>
          <a:ln w="1270">
            <a:solidFill>
              <a:srgbClr val="7A5855"/>
            </a:solidFill>
            <a:prstDash val="solid"/>
          </a:ln>
        </p:spPr>
      </p:sp>
      <p:sp>
        <p:nvSpPr>
          <p:cNvPr id="3" name="Shape 1"/>
          <p:cNvSpPr/>
          <p:nvPr/>
        </p:nvSpPr>
        <p:spPr>
          <a:xfrm>
            <a:off x="7479149" y="3476380"/>
            <a:ext cx="182880" cy="182880"/>
          </a:xfrm>
          <a:prstGeom prst="cube">
            <a:avLst/>
          </a:prstGeom>
          <a:noFill/>
          <a:ln w="1270">
            <a:solidFill>
              <a:srgbClr val="A4282C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3362895" y="2185867"/>
            <a:ext cx="182880" cy="182880"/>
          </a:xfrm>
          <a:prstGeom prst="rect">
            <a:avLst/>
          </a:prstGeom>
          <a:noFill/>
          <a:ln w="1270">
            <a:solidFill>
              <a:srgbClr val="F9071C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5414066" y="361267"/>
            <a:ext cx="182880" cy="182880"/>
          </a:xfrm>
          <a:prstGeom prst="sun">
            <a:avLst/>
          </a:prstGeom>
          <a:noFill/>
          <a:ln w="1270">
            <a:solidFill>
              <a:srgbClr val="CF44FA"/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7843195" y="4009379"/>
            <a:ext cx="182880" cy="182880"/>
          </a:xfrm>
          <a:prstGeom prst="sun">
            <a:avLst/>
          </a:prstGeom>
          <a:noFill/>
          <a:ln w="1270">
            <a:solidFill>
              <a:srgbClr val="B5858C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457200" y="457200"/>
            <a:ext cx="8229600" cy="914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000" b="1" dirty="0">
                <a:solidFill>
                  <a:srgbClr val="DC143C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Embedded Linux</a:t>
            </a:r>
            <a:endParaRPr lang="en-US" sz="3000" dirty="0"/>
          </a:p>
        </p:txBody>
      </p:sp>
      <p:sp>
        <p:nvSpPr>
          <p:cNvPr id="8" name="Text 6"/>
          <p:cNvSpPr/>
          <p:nvPr/>
        </p:nvSpPr>
        <p:spPr>
          <a:xfrm>
            <a:off x="457200" y="1645920"/>
            <a:ext cx="8229600" cy="3086100"/>
          </a:xfrm>
          <a:prstGeom prst="rect">
            <a:avLst/>
          </a:prstGeom>
          <a:noFill/>
          <a:ln/>
        </p:spPr>
        <p:txBody>
          <a:bodyPr wrap="square" rtlCol="0" anchor="ctr">
            <a:norm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Using a full Linux operating system on an embedded device.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Offers more flexibility and features compared to traditional microcontrollers.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Requires more processing power and memory.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Commonly used in applications such as industrial control systems and IoT gateways.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endParaRPr lang="en-US" sz="1400" dirty="0"/>
          </a:p>
        </p:txBody>
      </p:sp>
      <p:sp>
        <p:nvSpPr>
          <p:cNvPr id="9" name="Text 7"/>
          <p:cNvSpPr/>
          <p:nvPr/>
        </p:nvSpPr>
        <p:spPr>
          <a:xfrm>
            <a:off x="8229600" y="4783455"/>
            <a:ext cx="68580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dirty="0">
                <a:solidFill>
                  <a:srgbClr val="AAAAA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26</a:t>
            </a:r>
            <a:endParaRPr lang="en-US" sz="1200" dirty="0"/>
          </a:p>
        </p:txBody>
      </p:sp>
      <p:sp>
        <p:nvSpPr>
          <p:cNvPr id="10" name="Shape 8"/>
          <p:cNvSpPr/>
          <p:nvPr/>
        </p:nvSpPr>
        <p:spPr>
          <a:xfrm>
            <a:off x="457200" y="4526280"/>
            <a:ext cx="8046720" cy="27432"/>
          </a:xfrm>
          <a:prstGeom prst="rect">
            <a:avLst/>
          </a:prstGeom>
          <a:solidFill>
            <a:srgbClr val="AAAAAA"/>
          </a:solidFill>
          <a:ln/>
        </p:spPr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022024" y="2833311"/>
            <a:ext cx="182880" cy="182880"/>
          </a:xfrm>
          <a:prstGeom prst="rect">
            <a:avLst/>
          </a:prstGeom>
          <a:noFill/>
          <a:ln w="1270">
            <a:solidFill>
              <a:srgbClr val="892B1B"/>
            </a:solidFill>
            <a:prstDash val="solid"/>
          </a:ln>
        </p:spPr>
      </p:sp>
      <p:sp>
        <p:nvSpPr>
          <p:cNvPr id="3" name="Shape 1"/>
          <p:cNvSpPr/>
          <p:nvPr/>
        </p:nvSpPr>
        <p:spPr>
          <a:xfrm>
            <a:off x="1053716" y="3557802"/>
            <a:ext cx="182880" cy="182880"/>
          </a:xfrm>
          <a:prstGeom prst="rect">
            <a:avLst/>
          </a:prstGeom>
          <a:noFill/>
          <a:ln w="1270">
            <a:solidFill>
              <a:srgbClr val="3FD4D1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6626939" y="636138"/>
            <a:ext cx="182880" cy="182880"/>
          </a:xfrm>
          <a:prstGeom prst="sun">
            <a:avLst/>
          </a:prstGeom>
          <a:noFill/>
          <a:ln w="1270">
            <a:solidFill>
              <a:srgbClr val="1B4EFF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4190281" y="497949"/>
            <a:ext cx="182880" cy="182880"/>
          </a:xfrm>
          <a:prstGeom prst="rect">
            <a:avLst/>
          </a:prstGeom>
          <a:noFill/>
          <a:ln w="1270">
            <a:solidFill>
              <a:srgbClr val="96AE67"/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3156022" y="1380828"/>
            <a:ext cx="182880" cy="182880"/>
          </a:xfrm>
          <a:prstGeom prst="sun">
            <a:avLst/>
          </a:prstGeom>
          <a:noFill/>
          <a:ln w="1270">
            <a:solidFill>
              <a:srgbClr val="A39832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457200" y="457200"/>
            <a:ext cx="8229600" cy="914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000" b="1" dirty="0">
                <a:solidFill>
                  <a:srgbClr val="DC143C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Testing and Validation</a:t>
            </a:r>
            <a:endParaRPr lang="en-US" sz="3000" dirty="0"/>
          </a:p>
        </p:txBody>
      </p:sp>
      <p:sp>
        <p:nvSpPr>
          <p:cNvPr id="8" name="Text 6"/>
          <p:cNvSpPr/>
          <p:nvPr/>
        </p:nvSpPr>
        <p:spPr>
          <a:xfrm>
            <a:off x="457200" y="1645920"/>
            <a:ext cx="8229600" cy="3086100"/>
          </a:xfrm>
          <a:prstGeom prst="rect">
            <a:avLst/>
          </a:prstGeom>
          <a:noFill/>
          <a:ln/>
        </p:spPr>
        <p:txBody>
          <a:bodyPr wrap="square" rtlCol="0" anchor="ctr">
            <a:norm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Essential to ensure that the embedded system meets its requirements.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Types of testing include: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l" indent="0" marL="0">
              <a:lnSpc>
                <a:spcPts val="1600"/>
              </a:lnSpc>
              <a:buNone/>
            </a:pPr>
            <a:r>
              <a:rPr lang="en-US" sz="1400" b="1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Unit testing: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 Testing individual components of the system.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l" indent="0" marL="0">
              <a:lnSpc>
                <a:spcPts val="1600"/>
              </a:lnSpc>
              <a:buNone/>
            </a:pPr>
            <a:r>
              <a:rPr lang="en-US" sz="1400" b="1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Integration testing: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 Testing the interaction between different components.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l" indent="0" marL="0">
              <a:lnSpc>
                <a:spcPts val="1600"/>
              </a:lnSpc>
              <a:buNone/>
            </a:pPr>
            <a:r>
              <a:rPr lang="en-US" sz="1400" b="1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System testing: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 Testing the entire system as a whole.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l" indent="0" marL="0">
              <a:lnSpc>
                <a:spcPts val="1600"/>
              </a:lnSpc>
              <a:buNone/>
            </a:pPr>
            <a:r>
              <a:rPr lang="en-US" sz="1400" b="1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Regression testing: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 Re-testing the system after changes have been made.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endParaRPr lang="en-US" sz="1400" dirty="0"/>
          </a:p>
        </p:txBody>
      </p:sp>
      <p:sp>
        <p:nvSpPr>
          <p:cNvPr id="9" name="Text 7"/>
          <p:cNvSpPr/>
          <p:nvPr/>
        </p:nvSpPr>
        <p:spPr>
          <a:xfrm>
            <a:off x="8229600" y="4783455"/>
            <a:ext cx="68580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dirty="0">
                <a:solidFill>
                  <a:srgbClr val="AAAAA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27</a:t>
            </a:r>
            <a:endParaRPr lang="en-US" sz="1200" dirty="0"/>
          </a:p>
        </p:txBody>
      </p:sp>
      <p:sp>
        <p:nvSpPr>
          <p:cNvPr id="10" name="Shape 8"/>
          <p:cNvSpPr/>
          <p:nvPr/>
        </p:nvSpPr>
        <p:spPr>
          <a:xfrm>
            <a:off x="457200" y="4526280"/>
            <a:ext cx="8046720" cy="27432"/>
          </a:xfrm>
          <a:prstGeom prst="rect">
            <a:avLst/>
          </a:prstGeom>
          <a:solidFill>
            <a:srgbClr val="AAAAAA"/>
          </a:solidFill>
          <a:ln/>
        </p:spPr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2923114" y="931063"/>
            <a:ext cx="182880" cy="182880"/>
          </a:xfrm>
          <a:prstGeom prst="rect">
            <a:avLst/>
          </a:prstGeom>
          <a:noFill/>
          <a:ln w="1270">
            <a:solidFill>
              <a:srgbClr val="565326"/>
            </a:solidFill>
            <a:prstDash val="solid"/>
          </a:ln>
        </p:spPr>
      </p:sp>
      <p:sp>
        <p:nvSpPr>
          <p:cNvPr id="3" name="Shape 1"/>
          <p:cNvSpPr/>
          <p:nvPr/>
        </p:nvSpPr>
        <p:spPr>
          <a:xfrm>
            <a:off x="1351315" y="841162"/>
            <a:ext cx="182880" cy="182880"/>
          </a:xfrm>
          <a:prstGeom prst="cube">
            <a:avLst/>
          </a:prstGeom>
          <a:noFill/>
          <a:ln w="1270">
            <a:solidFill>
              <a:srgbClr val="978BB4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6174905" y="1229314"/>
            <a:ext cx="182880" cy="182880"/>
          </a:xfrm>
          <a:prstGeom prst="triangle">
            <a:avLst/>
          </a:prstGeom>
          <a:noFill/>
          <a:ln w="1270">
            <a:solidFill>
              <a:srgbClr val="28AB75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5708764" y="274"/>
            <a:ext cx="182880" cy="182880"/>
          </a:xfrm>
          <a:prstGeom prst="cube">
            <a:avLst/>
          </a:prstGeom>
          <a:noFill/>
          <a:ln w="1270">
            <a:solidFill>
              <a:srgbClr val="9EE94D"/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6130013" y="3605009"/>
            <a:ext cx="182880" cy="182880"/>
          </a:xfrm>
          <a:prstGeom prst="sun">
            <a:avLst/>
          </a:prstGeom>
          <a:noFill/>
          <a:ln w="1270">
            <a:solidFill>
              <a:srgbClr val="402C7A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457200" y="457200"/>
            <a:ext cx="8229600" cy="914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000" b="1" dirty="0">
                <a:solidFill>
                  <a:srgbClr val="DC143C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Conclusion</a:t>
            </a:r>
            <a:endParaRPr lang="en-US" sz="3000" dirty="0"/>
          </a:p>
        </p:txBody>
      </p:sp>
      <p:sp>
        <p:nvSpPr>
          <p:cNvPr id="8" name="Text 6"/>
          <p:cNvSpPr/>
          <p:nvPr/>
        </p:nvSpPr>
        <p:spPr>
          <a:xfrm>
            <a:off x="457200" y="1645920"/>
            <a:ext cx="8229600" cy="3086100"/>
          </a:xfrm>
          <a:prstGeom prst="rect">
            <a:avLst/>
          </a:prstGeom>
          <a:noFill/>
          <a:ln/>
        </p:spPr>
        <p:txBody>
          <a:bodyPr wrap="square" rtlCol="0" anchor="ctr">
            <a:normAutofit/>
          </a:bodyPr>
          <a:lstStyle/>
          <a:p>
            <a:pPr algn="just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Microcontrollers and embedded systems are everywhere!</a:t>
            </a:r>
            <a:pPr algn="just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just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just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They power countless devices and systems that we use every day.</a:t>
            </a:r>
            <a:pPr algn="just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just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Understanding their principles is crucial for anyone interested in electronics, computer science, or engineering.</a:t>
            </a:r>
            <a:pPr algn="just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just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Keep learning and exploring this exciting field!</a:t>
            </a:r>
            <a:pPr algn="just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just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endParaRPr lang="en-US" sz="1400" dirty="0"/>
          </a:p>
        </p:txBody>
      </p:sp>
      <p:sp>
        <p:nvSpPr>
          <p:cNvPr id="9" name="Text 7"/>
          <p:cNvSpPr/>
          <p:nvPr/>
        </p:nvSpPr>
        <p:spPr>
          <a:xfrm>
            <a:off x="8229600" y="4783455"/>
            <a:ext cx="68580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dirty="0">
                <a:solidFill>
                  <a:srgbClr val="333333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28</a:t>
            </a:r>
            <a:endParaRPr lang="en-US" sz="1200" dirty="0"/>
          </a:p>
        </p:txBody>
      </p:sp>
      <p:sp>
        <p:nvSpPr>
          <p:cNvPr id="10" name="Shape 8"/>
          <p:cNvSpPr/>
          <p:nvPr/>
        </p:nvSpPr>
        <p:spPr>
          <a:xfrm>
            <a:off x="457200" y="4526280"/>
            <a:ext cx="8046720" cy="27432"/>
          </a:xfrm>
          <a:prstGeom prst="rect">
            <a:avLst/>
          </a:prstGeom>
          <a:solidFill>
            <a:srgbClr val="999999"/>
          </a:solidFill>
          <a:ln/>
        </p:spPr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08850" y="2748854"/>
            <a:ext cx="182880" cy="182880"/>
          </a:xfrm>
          <a:prstGeom prst="rect">
            <a:avLst/>
          </a:prstGeom>
          <a:noFill/>
          <a:ln w="1270">
            <a:solidFill>
              <a:srgbClr val="BAA5C3"/>
            </a:solidFill>
            <a:prstDash val="solid"/>
          </a:ln>
        </p:spPr>
      </p:sp>
      <p:sp>
        <p:nvSpPr>
          <p:cNvPr id="3" name="Shape 1"/>
          <p:cNvSpPr/>
          <p:nvPr/>
        </p:nvSpPr>
        <p:spPr>
          <a:xfrm>
            <a:off x="2082047" y="97471"/>
            <a:ext cx="182880" cy="182880"/>
          </a:xfrm>
          <a:prstGeom prst="rect">
            <a:avLst/>
          </a:prstGeom>
          <a:noFill/>
          <a:ln w="1270">
            <a:solidFill>
              <a:srgbClr val="56F3D1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7571995" y="3664740"/>
            <a:ext cx="182880" cy="182880"/>
          </a:xfrm>
          <a:prstGeom prst="sun">
            <a:avLst/>
          </a:prstGeom>
          <a:noFill/>
          <a:ln w="1270">
            <a:solidFill>
              <a:srgbClr val="EEC65E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4302480" y="2210564"/>
            <a:ext cx="182880" cy="182880"/>
          </a:xfrm>
          <a:prstGeom prst="cube">
            <a:avLst/>
          </a:prstGeom>
          <a:noFill/>
          <a:ln w="1270">
            <a:solidFill>
              <a:srgbClr val="10D25F"/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3710282" y="79692"/>
            <a:ext cx="182880" cy="182880"/>
          </a:xfrm>
          <a:prstGeom prst="cube">
            <a:avLst/>
          </a:prstGeom>
          <a:noFill/>
          <a:ln w="1270">
            <a:solidFill>
              <a:srgbClr val="A8A655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457200" y="457200"/>
            <a:ext cx="8229600" cy="914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000" b="1" dirty="0">
                <a:solidFill>
                  <a:srgbClr val="DC143C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Thank You!</a:t>
            </a:r>
            <a:endParaRPr lang="en-US" sz="3000" dirty="0"/>
          </a:p>
        </p:txBody>
      </p:sp>
      <p:sp>
        <p:nvSpPr>
          <p:cNvPr id="8" name="Text 6"/>
          <p:cNvSpPr/>
          <p:nvPr/>
        </p:nvSpPr>
        <p:spPr>
          <a:xfrm>
            <a:off x="457200" y="1645920"/>
            <a:ext cx="8229600" cy="3086100"/>
          </a:xfrm>
          <a:prstGeom prst="rect">
            <a:avLst/>
          </a:prstGeom>
          <a:noFill/>
          <a:ln/>
        </p:spPr>
        <p:txBody>
          <a:bodyPr wrap="square" rtlCol="0" anchor="ctr">
            <a:norm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Questions?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[Your Name/Contact Information]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endParaRPr lang="en-US" sz="1400" dirty="0"/>
          </a:p>
        </p:txBody>
      </p:sp>
      <p:sp>
        <p:nvSpPr>
          <p:cNvPr id="9" name="Text 7"/>
          <p:cNvSpPr/>
          <p:nvPr/>
        </p:nvSpPr>
        <p:spPr>
          <a:xfrm>
            <a:off x="8229600" y="4783455"/>
            <a:ext cx="68580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dirty="0">
                <a:solidFill>
                  <a:srgbClr val="333333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29</a:t>
            </a:r>
            <a:endParaRPr lang="en-US" sz="1200" dirty="0"/>
          </a:p>
        </p:txBody>
      </p:sp>
      <p:sp>
        <p:nvSpPr>
          <p:cNvPr id="10" name="Shape 8"/>
          <p:cNvSpPr/>
          <p:nvPr/>
        </p:nvSpPr>
        <p:spPr>
          <a:xfrm>
            <a:off x="457200" y="4526280"/>
            <a:ext cx="8046720" cy="27432"/>
          </a:xfrm>
          <a:prstGeom prst="rect">
            <a:avLst/>
          </a:prstGeom>
          <a:solidFill>
            <a:srgbClr val="999999"/>
          </a:solidFill>
          <a:ln/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798124" y="2081047"/>
            <a:ext cx="182880" cy="182880"/>
          </a:xfrm>
          <a:prstGeom prst="triangle">
            <a:avLst/>
          </a:prstGeom>
          <a:noFill/>
          <a:ln w="1270">
            <a:solidFill>
              <a:srgbClr val="BF4A0A"/>
            </a:solidFill>
            <a:prstDash val="solid"/>
          </a:ln>
        </p:spPr>
      </p:sp>
      <p:sp>
        <p:nvSpPr>
          <p:cNvPr id="3" name="Shape 1"/>
          <p:cNvSpPr/>
          <p:nvPr/>
        </p:nvSpPr>
        <p:spPr>
          <a:xfrm>
            <a:off x="7746928" y="3686357"/>
            <a:ext cx="182880" cy="182880"/>
          </a:xfrm>
          <a:prstGeom prst="rect">
            <a:avLst/>
          </a:prstGeom>
          <a:noFill/>
          <a:ln w="1270">
            <a:solidFill>
              <a:srgbClr val="F5F4B0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1236962" y="1324599"/>
            <a:ext cx="182880" cy="182880"/>
          </a:xfrm>
          <a:prstGeom prst="cube">
            <a:avLst/>
          </a:prstGeom>
          <a:noFill/>
          <a:ln w="1270">
            <a:solidFill>
              <a:srgbClr val="CB9F60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1268952" y="786947"/>
            <a:ext cx="182880" cy="182880"/>
          </a:xfrm>
          <a:prstGeom prst="sun">
            <a:avLst/>
          </a:prstGeom>
          <a:noFill/>
          <a:ln w="1270">
            <a:solidFill>
              <a:srgbClr val="5EB67A"/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2476583" y="301107"/>
            <a:ext cx="182880" cy="182880"/>
          </a:xfrm>
          <a:prstGeom prst="sun">
            <a:avLst/>
          </a:prstGeom>
          <a:noFill/>
          <a:ln w="1270">
            <a:solidFill>
              <a:srgbClr val="3258A6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457200" y="457200"/>
            <a:ext cx="8229600" cy="914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000" b="1" dirty="0">
                <a:solidFill>
                  <a:srgbClr val="DC143C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What is an Embedded System?</a:t>
            </a:r>
            <a:endParaRPr lang="en-US" sz="3000" dirty="0"/>
          </a:p>
        </p:txBody>
      </p:sp>
      <p:sp>
        <p:nvSpPr>
          <p:cNvPr id="8" name="Text 6"/>
          <p:cNvSpPr/>
          <p:nvPr/>
        </p:nvSpPr>
        <p:spPr>
          <a:xfrm>
            <a:off x="457200" y="1645920"/>
            <a:ext cx="8229600" cy="3086100"/>
          </a:xfrm>
          <a:prstGeom prst="rect">
            <a:avLst/>
          </a:prstGeom>
          <a:noFill/>
          <a:ln/>
        </p:spPr>
        <p:txBody>
          <a:bodyPr wrap="square" rtlCol="0" anchor="ctr">
            <a:normAutofit/>
          </a:bodyPr>
          <a:lstStyle/>
          <a:p>
            <a:pPr algn="just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An embedded system is a specialized computer system designed to perform a dedicated function, often as part of a larger device or system.</a:t>
            </a:r>
            <a:pPr algn="just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just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just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It's usually embedded as part of a complete device including hardware and mechanical parts.</a:t>
            </a:r>
            <a:pPr algn="just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just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Examples: Washing machines, cars, medical devices, and industrial control systems.</a:t>
            </a:r>
            <a:pPr algn="just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just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Microcontrollers are often the brains behind embedded systems.</a:t>
            </a:r>
            <a:pPr algn="just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just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endParaRPr lang="en-US" sz="1400" dirty="0"/>
          </a:p>
        </p:txBody>
      </p:sp>
      <p:sp>
        <p:nvSpPr>
          <p:cNvPr id="9" name="Text 7"/>
          <p:cNvSpPr/>
          <p:nvPr/>
        </p:nvSpPr>
        <p:spPr>
          <a:xfrm>
            <a:off x="8229600" y="4783455"/>
            <a:ext cx="68580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dirty="0">
                <a:solidFill>
                  <a:srgbClr val="333333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3</a:t>
            </a:r>
            <a:endParaRPr lang="en-US" sz="1200" dirty="0"/>
          </a:p>
        </p:txBody>
      </p:sp>
      <p:sp>
        <p:nvSpPr>
          <p:cNvPr id="10" name="Shape 8"/>
          <p:cNvSpPr/>
          <p:nvPr/>
        </p:nvSpPr>
        <p:spPr>
          <a:xfrm>
            <a:off x="457200" y="4526280"/>
            <a:ext cx="8046720" cy="27432"/>
          </a:xfrm>
          <a:prstGeom prst="rect">
            <a:avLst/>
          </a:prstGeom>
          <a:solidFill>
            <a:srgbClr val="999999"/>
          </a:solidFill>
          <a:ln/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133474" y="462337"/>
            <a:ext cx="182880" cy="182880"/>
          </a:xfrm>
          <a:prstGeom prst="rect">
            <a:avLst/>
          </a:prstGeom>
          <a:noFill/>
          <a:ln w="1270">
            <a:solidFill>
              <a:srgbClr val="FDF938"/>
            </a:solidFill>
            <a:prstDash val="solid"/>
          </a:ln>
        </p:spPr>
      </p:sp>
      <p:sp>
        <p:nvSpPr>
          <p:cNvPr id="3" name="Shape 1"/>
          <p:cNvSpPr/>
          <p:nvPr/>
        </p:nvSpPr>
        <p:spPr>
          <a:xfrm>
            <a:off x="6599254" y="974956"/>
            <a:ext cx="182880" cy="182880"/>
          </a:xfrm>
          <a:prstGeom prst="rect">
            <a:avLst/>
          </a:prstGeom>
          <a:noFill/>
          <a:ln w="1270">
            <a:solidFill>
              <a:srgbClr val="0379F5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2869158" y="3065191"/>
            <a:ext cx="182880" cy="182880"/>
          </a:xfrm>
          <a:prstGeom prst="cube">
            <a:avLst/>
          </a:prstGeom>
          <a:noFill/>
          <a:ln w="1270">
            <a:solidFill>
              <a:srgbClr val="E1A1A3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7182466" y="2305228"/>
            <a:ext cx="182880" cy="182880"/>
          </a:xfrm>
          <a:prstGeom prst="sun">
            <a:avLst/>
          </a:prstGeom>
          <a:noFill/>
          <a:ln w="1270">
            <a:solidFill>
              <a:srgbClr val="BA2F63"/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4763474" y="433482"/>
            <a:ext cx="182880" cy="182880"/>
          </a:xfrm>
          <a:prstGeom prst="rect">
            <a:avLst/>
          </a:prstGeom>
          <a:noFill/>
          <a:ln w="1270">
            <a:solidFill>
              <a:srgbClr val="D37AF1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457200" y="457200"/>
            <a:ext cx="8229600" cy="914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000" b="1" dirty="0">
                <a:solidFill>
                  <a:srgbClr val="DC143C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Key Components of a Microcontroller</a:t>
            </a:r>
            <a:endParaRPr lang="en-US" sz="3000" dirty="0"/>
          </a:p>
        </p:txBody>
      </p:sp>
      <p:sp>
        <p:nvSpPr>
          <p:cNvPr id="8" name="Text 6"/>
          <p:cNvSpPr/>
          <p:nvPr/>
        </p:nvSpPr>
        <p:spPr>
          <a:xfrm>
            <a:off x="457200" y="1645920"/>
            <a:ext cx="8229600" cy="3086100"/>
          </a:xfrm>
          <a:prstGeom prst="rect">
            <a:avLst/>
          </a:prstGeom>
          <a:noFill/>
          <a:ln/>
        </p:spPr>
        <p:txBody>
          <a:bodyPr wrap="square" rtlCol="0" anchor="ctr">
            <a:norm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l" indent="0" marL="0">
              <a:lnSpc>
                <a:spcPts val="1600"/>
              </a:lnSpc>
              <a:buNone/>
            </a:pPr>
            <a:r>
              <a:rPr lang="en-US" sz="1400" b="1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CPU (Central Processing Unit):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 The 'brain' - executes instructions.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l" indent="0" marL="0">
              <a:lnSpc>
                <a:spcPts val="1600"/>
              </a:lnSpc>
              <a:buNone/>
            </a:pPr>
            <a:r>
              <a:rPr lang="en-US" sz="1400" b="1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Memory: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 Stores data and program instructions (RAM, ROM, Flash).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l" indent="0" marL="0">
              <a:lnSpc>
                <a:spcPts val="1600"/>
              </a:lnSpc>
              <a:buNone/>
            </a:pPr>
            <a:r>
              <a:rPr lang="en-US" sz="1400" b="1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I/O (Input/Output) Peripherals: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 Allows the microcontroller to interact with the outside world.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Examples: GPIO pins, UART, SPI, I2C, ADC, DAC.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l" indent="0" marL="0">
              <a:lnSpc>
                <a:spcPts val="1600"/>
              </a:lnSpc>
              <a:buNone/>
            </a:pPr>
            <a:r>
              <a:rPr lang="en-US" sz="1400" b="1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Timers/Counters: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 Used for timing events and generating PWM signals.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endParaRPr lang="en-US" sz="1400" dirty="0"/>
          </a:p>
        </p:txBody>
      </p:sp>
      <p:sp>
        <p:nvSpPr>
          <p:cNvPr id="9" name="Text 7"/>
          <p:cNvSpPr/>
          <p:nvPr/>
        </p:nvSpPr>
        <p:spPr>
          <a:xfrm>
            <a:off x="8229600" y="4783455"/>
            <a:ext cx="68580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dirty="0">
                <a:solidFill>
                  <a:srgbClr val="333333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4</a:t>
            </a:r>
            <a:endParaRPr lang="en-US" sz="1200" dirty="0"/>
          </a:p>
        </p:txBody>
      </p:sp>
      <p:sp>
        <p:nvSpPr>
          <p:cNvPr id="10" name="Shape 8"/>
          <p:cNvSpPr/>
          <p:nvPr/>
        </p:nvSpPr>
        <p:spPr>
          <a:xfrm>
            <a:off x="457200" y="4526280"/>
            <a:ext cx="8046720" cy="27432"/>
          </a:xfrm>
          <a:prstGeom prst="rect">
            <a:avLst/>
          </a:prstGeom>
          <a:solidFill>
            <a:srgbClr val="999999"/>
          </a:solidFill>
          <a:ln/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8149117" y="90086"/>
            <a:ext cx="182880" cy="182880"/>
          </a:xfrm>
          <a:prstGeom prst="cube">
            <a:avLst/>
          </a:prstGeom>
          <a:noFill/>
          <a:ln w="1270">
            <a:solidFill>
              <a:srgbClr val="29E5A7"/>
            </a:solidFill>
            <a:prstDash val="solid"/>
          </a:ln>
        </p:spPr>
      </p:sp>
      <p:sp>
        <p:nvSpPr>
          <p:cNvPr id="3" name="Shape 1"/>
          <p:cNvSpPr/>
          <p:nvPr/>
        </p:nvSpPr>
        <p:spPr>
          <a:xfrm>
            <a:off x="6947139" y="993034"/>
            <a:ext cx="182880" cy="182880"/>
          </a:xfrm>
          <a:prstGeom prst="sun">
            <a:avLst/>
          </a:prstGeom>
          <a:noFill/>
          <a:ln w="1270">
            <a:solidFill>
              <a:srgbClr val="33222F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5538699" y="2700941"/>
            <a:ext cx="182880" cy="182880"/>
          </a:xfrm>
          <a:prstGeom prst="rect">
            <a:avLst/>
          </a:prstGeom>
          <a:noFill/>
          <a:ln w="1270">
            <a:solidFill>
              <a:srgbClr val="76D556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6597920" y="4432875"/>
            <a:ext cx="182880" cy="182880"/>
          </a:xfrm>
          <a:prstGeom prst="sun">
            <a:avLst/>
          </a:prstGeom>
          <a:noFill/>
          <a:ln w="1270">
            <a:solidFill>
              <a:srgbClr val="5B0072"/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6790320" y="4450450"/>
            <a:ext cx="182880" cy="182880"/>
          </a:xfrm>
          <a:prstGeom prst="sun">
            <a:avLst/>
          </a:prstGeom>
          <a:noFill/>
          <a:ln w="1270">
            <a:solidFill>
              <a:srgbClr val="CA5D96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457200" y="457200"/>
            <a:ext cx="8229600" cy="914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000" b="1" dirty="0">
                <a:solidFill>
                  <a:srgbClr val="DC143C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Microcontroller Architecture: Harvard vs. Von Neumann</a:t>
            </a:r>
            <a:endParaRPr lang="en-US" sz="3000" dirty="0"/>
          </a:p>
        </p:txBody>
      </p:sp>
      <p:sp>
        <p:nvSpPr>
          <p:cNvPr id="8" name="Text 6"/>
          <p:cNvSpPr/>
          <p:nvPr/>
        </p:nvSpPr>
        <p:spPr>
          <a:xfrm>
            <a:off x="457200" y="1645920"/>
            <a:ext cx="8229600" cy="3086100"/>
          </a:xfrm>
          <a:prstGeom prst="rect">
            <a:avLst/>
          </a:prstGeom>
          <a:noFill/>
          <a:ln/>
        </p:spPr>
        <p:txBody>
          <a:bodyPr wrap="square" rtlCol="0" anchor="ctr">
            <a:norm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l" indent="0" marL="0">
              <a:lnSpc>
                <a:spcPts val="1600"/>
              </a:lnSpc>
              <a:buNone/>
            </a:pPr>
            <a:r>
              <a:rPr lang="en-US" sz="1400" b="1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Harvard Architecture: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 Separate memory spaces for instructions and data. Faster instruction fetching. Common in microcontrollers.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l" indent="0" marL="0">
              <a:lnSpc>
                <a:spcPts val="1600"/>
              </a:lnSpc>
              <a:buNone/>
            </a:pPr>
            <a:r>
              <a:rPr lang="en-US" sz="1400" b="1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Von Neumann Architecture: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 Single memory space for both instructions and data. Simpler design. Common in general-purpose computers.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Think of it like this: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Harvard: Separate kitchens for cooking and eating, generally faster for these tasks.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Von Neumann: A combined kitchen and dining room, simpler but potentially slower if both happen at the same time.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endParaRPr lang="en-US" sz="1400" dirty="0"/>
          </a:p>
        </p:txBody>
      </p:sp>
      <p:sp>
        <p:nvSpPr>
          <p:cNvPr id="9" name="Text 7"/>
          <p:cNvSpPr/>
          <p:nvPr/>
        </p:nvSpPr>
        <p:spPr>
          <a:xfrm>
            <a:off x="8229600" y="4783455"/>
            <a:ext cx="68580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dirty="0">
                <a:solidFill>
                  <a:srgbClr val="AAAAA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5</a:t>
            </a:r>
            <a:endParaRPr lang="en-US" sz="1200" dirty="0"/>
          </a:p>
        </p:txBody>
      </p:sp>
      <p:sp>
        <p:nvSpPr>
          <p:cNvPr id="10" name="Shape 8"/>
          <p:cNvSpPr/>
          <p:nvPr/>
        </p:nvSpPr>
        <p:spPr>
          <a:xfrm>
            <a:off x="457200" y="4526280"/>
            <a:ext cx="8046720" cy="27432"/>
          </a:xfrm>
          <a:prstGeom prst="rect">
            <a:avLst/>
          </a:prstGeom>
          <a:solidFill>
            <a:srgbClr val="AAAAAA"/>
          </a:solidFill>
          <a:ln/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8030530" y="4120432"/>
            <a:ext cx="182880" cy="182880"/>
          </a:xfrm>
          <a:prstGeom prst="triangle">
            <a:avLst/>
          </a:prstGeom>
          <a:noFill/>
          <a:ln w="1270">
            <a:solidFill>
              <a:srgbClr val="164FFB"/>
            </a:solidFill>
            <a:prstDash val="solid"/>
          </a:ln>
        </p:spPr>
      </p:sp>
      <p:sp>
        <p:nvSpPr>
          <p:cNvPr id="3" name="Shape 1"/>
          <p:cNvSpPr/>
          <p:nvPr/>
        </p:nvSpPr>
        <p:spPr>
          <a:xfrm>
            <a:off x="2753226" y="2541923"/>
            <a:ext cx="182880" cy="182880"/>
          </a:xfrm>
          <a:prstGeom prst="cube">
            <a:avLst/>
          </a:prstGeom>
          <a:noFill/>
          <a:ln w="1270">
            <a:solidFill>
              <a:srgbClr val="27CDA9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2808643" y="1889608"/>
            <a:ext cx="182880" cy="182880"/>
          </a:xfrm>
          <a:prstGeom prst="cube">
            <a:avLst/>
          </a:prstGeom>
          <a:noFill/>
          <a:ln w="1270">
            <a:solidFill>
              <a:srgbClr val="DEE606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1366764" y="1551683"/>
            <a:ext cx="182880" cy="182880"/>
          </a:xfrm>
          <a:prstGeom prst="rect">
            <a:avLst/>
          </a:prstGeom>
          <a:noFill/>
          <a:ln w="1270">
            <a:solidFill>
              <a:srgbClr val="EECDAC"/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769081" y="1103003"/>
            <a:ext cx="182880" cy="182880"/>
          </a:xfrm>
          <a:prstGeom prst="rect">
            <a:avLst/>
          </a:prstGeom>
          <a:noFill/>
          <a:ln w="1270">
            <a:solidFill>
              <a:srgbClr val="B4DDB6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457200" y="457200"/>
            <a:ext cx="8229600" cy="914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000" b="1" dirty="0">
                <a:solidFill>
                  <a:srgbClr val="DC143C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Real-World Applications: Automotive</a:t>
            </a:r>
            <a:endParaRPr lang="en-US" sz="3000" dirty="0"/>
          </a:p>
        </p:txBody>
      </p:sp>
      <p:sp>
        <p:nvSpPr>
          <p:cNvPr id="8" name="Text 6"/>
          <p:cNvSpPr/>
          <p:nvPr/>
        </p:nvSpPr>
        <p:spPr>
          <a:xfrm>
            <a:off x="457200" y="1645920"/>
            <a:ext cx="8229600" cy="3086100"/>
          </a:xfrm>
          <a:prstGeom prst="rect">
            <a:avLst/>
          </a:prstGeom>
          <a:noFill/>
          <a:ln/>
        </p:spPr>
        <p:txBody>
          <a:bodyPr wrap="square" rtlCol="0" anchor="ctr">
            <a:norm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Microcontrollers are essential in modern vehicles: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Engine control units (ECUs).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Anti-lock braking systems (ABS).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Airbag control systems.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Infotainment systems.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Power windows, mirrors, and seat controls.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endParaRPr lang="en-US" sz="1400" dirty="0"/>
          </a:p>
        </p:txBody>
      </p:sp>
      <p:sp>
        <p:nvSpPr>
          <p:cNvPr id="9" name="Text 7"/>
          <p:cNvSpPr/>
          <p:nvPr/>
        </p:nvSpPr>
        <p:spPr>
          <a:xfrm>
            <a:off x="8229600" y="4783455"/>
            <a:ext cx="68580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dirty="0">
                <a:solidFill>
                  <a:srgbClr val="AAAAA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6</a:t>
            </a:r>
            <a:endParaRPr lang="en-US" sz="1200" dirty="0"/>
          </a:p>
        </p:txBody>
      </p:sp>
      <p:sp>
        <p:nvSpPr>
          <p:cNvPr id="10" name="Shape 8"/>
          <p:cNvSpPr/>
          <p:nvPr/>
        </p:nvSpPr>
        <p:spPr>
          <a:xfrm>
            <a:off x="457200" y="4526280"/>
            <a:ext cx="8046720" cy="27432"/>
          </a:xfrm>
          <a:prstGeom prst="rect">
            <a:avLst/>
          </a:prstGeom>
          <a:solidFill>
            <a:srgbClr val="AAAAAA"/>
          </a:solidFill>
          <a:ln/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2805002" y="528967"/>
            <a:ext cx="182880" cy="182880"/>
          </a:xfrm>
          <a:prstGeom prst="triangle">
            <a:avLst/>
          </a:prstGeom>
          <a:noFill/>
          <a:ln w="1270">
            <a:solidFill>
              <a:srgbClr val="0BFB9C"/>
            </a:solidFill>
            <a:prstDash val="solid"/>
          </a:ln>
        </p:spPr>
      </p:sp>
      <p:sp>
        <p:nvSpPr>
          <p:cNvPr id="3" name="Shape 1"/>
          <p:cNvSpPr/>
          <p:nvPr/>
        </p:nvSpPr>
        <p:spPr>
          <a:xfrm>
            <a:off x="6512962" y="770781"/>
            <a:ext cx="182880" cy="182880"/>
          </a:xfrm>
          <a:prstGeom prst="cube">
            <a:avLst/>
          </a:prstGeom>
          <a:noFill/>
          <a:ln w="1270">
            <a:solidFill>
              <a:srgbClr val="2CF8DD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7012329" y="4554696"/>
            <a:ext cx="182880" cy="182880"/>
          </a:xfrm>
          <a:prstGeom prst="triangle">
            <a:avLst/>
          </a:prstGeom>
          <a:noFill/>
          <a:ln w="1270">
            <a:solidFill>
              <a:srgbClr val="AF741A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3067142" y="1507133"/>
            <a:ext cx="182880" cy="182880"/>
          </a:xfrm>
          <a:prstGeom prst="cube">
            <a:avLst/>
          </a:prstGeom>
          <a:noFill/>
          <a:ln w="1270">
            <a:solidFill>
              <a:srgbClr val="0FCF47"/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1279587" y="1973776"/>
            <a:ext cx="182880" cy="182880"/>
          </a:xfrm>
          <a:prstGeom prst="rect">
            <a:avLst/>
          </a:prstGeom>
          <a:noFill/>
          <a:ln w="1270">
            <a:solidFill>
              <a:srgbClr val="950E1B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457200" y="457200"/>
            <a:ext cx="8229600" cy="914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000" b="1" dirty="0">
                <a:solidFill>
                  <a:srgbClr val="DC143C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Real-World Applications: Home Appliances</a:t>
            </a:r>
            <a:endParaRPr lang="en-US" sz="3000" dirty="0"/>
          </a:p>
        </p:txBody>
      </p:sp>
      <p:sp>
        <p:nvSpPr>
          <p:cNvPr id="8" name="Text 6"/>
          <p:cNvSpPr/>
          <p:nvPr/>
        </p:nvSpPr>
        <p:spPr>
          <a:xfrm>
            <a:off x="457200" y="1645920"/>
            <a:ext cx="8229600" cy="3086100"/>
          </a:xfrm>
          <a:prstGeom prst="rect">
            <a:avLst/>
          </a:prstGeom>
          <a:noFill/>
          <a:ln/>
        </p:spPr>
        <p:txBody>
          <a:bodyPr wrap="square" rtlCol="0" anchor="ctr">
            <a:norm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You use embedded systems every day at home: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Washing machines and dryers.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Microwave ovens.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Refrigerators.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Smart thermostats.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Security systems.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endParaRPr lang="en-US" sz="1400" dirty="0"/>
          </a:p>
        </p:txBody>
      </p:sp>
      <p:sp>
        <p:nvSpPr>
          <p:cNvPr id="9" name="Text 7"/>
          <p:cNvSpPr/>
          <p:nvPr/>
        </p:nvSpPr>
        <p:spPr>
          <a:xfrm>
            <a:off x="8229600" y="4783455"/>
            <a:ext cx="68580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dirty="0">
                <a:solidFill>
                  <a:srgbClr val="AAAAA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7</a:t>
            </a:r>
            <a:endParaRPr lang="en-US" sz="1200" dirty="0"/>
          </a:p>
        </p:txBody>
      </p:sp>
      <p:sp>
        <p:nvSpPr>
          <p:cNvPr id="10" name="Shape 8"/>
          <p:cNvSpPr/>
          <p:nvPr/>
        </p:nvSpPr>
        <p:spPr>
          <a:xfrm>
            <a:off x="457200" y="4526280"/>
            <a:ext cx="8046720" cy="27432"/>
          </a:xfrm>
          <a:prstGeom prst="rect">
            <a:avLst/>
          </a:prstGeom>
          <a:solidFill>
            <a:srgbClr val="AAAAAA"/>
          </a:solidFill>
          <a:ln/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5015622" y="3357218"/>
            <a:ext cx="182880" cy="182880"/>
          </a:xfrm>
          <a:prstGeom prst="rect">
            <a:avLst/>
          </a:prstGeom>
          <a:noFill/>
          <a:ln w="1270">
            <a:solidFill>
              <a:srgbClr val="71D3C0"/>
            </a:solidFill>
            <a:prstDash val="solid"/>
          </a:ln>
        </p:spPr>
      </p:sp>
      <p:sp>
        <p:nvSpPr>
          <p:cNvPr id="3" name="Shape 1"/>
          <p:cNvSpPr/>
          <p:nvPr/>
        </p:nvSpPr>
        <p:spPr>
          <a:xfrm>
            <a:off x="2037178" y="332330"/>
            <a:ext cx="182880" cy="182880"/>
          </a:xfrm>
          <a:prstGeom prst="rect">
            <a:avLst/>
          </a:prstGeom>
          <a:noFill/>
          <a:ln w="1270">
            <a:solidFill>
              <a:srgbClr val="C6F439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2306619" y="4061208"/>
            <a:ext cx="182880" cy="182880"/>
          </a:xfrm>
          <a:prstGeom prst="triangle">
            <a:avLst/>
          </a:prstGeom>
          <a:noFill/>
          <a:ln w="1270">
            <a:solidFill>
              <a:srgbClr val="C383C6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7104795" y="2285455"/>
            <a:ext cx="182880" cy="182880"/>
          </a:xfrm>
          <a:prstGeom prst="triangle">
            <a:avLst/>
          </a:prstGeom>
          <a:noFill/>
          <a:ln w="1270">
            <a:solidFill>
              <a:srgbClr val="FA0F33"/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3111487" y="4359397"/>
            <a:ext cx="182880" cy="182880"/>
          </a:xfrm>
          <a:prstGeom prst="sun">
            <a:avLst/>
          </a:prstGeom>
          <a:noFill/>
          <a:ln w="1270">
            <a:solidFill>
              <a:srgbClr val="1BEC1B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457200" y="457200"/>
            <a:ext cx="8229600" cy="914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000" b="1" dirty="0">
                <a:solidFill>
                  <a:srgbClr val="DC143C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Real-World Applications: Industrial Automation</a:t>
            </a:r>
            <a:endParaRPr lang="en-US" sz="3000" dirty="0"/>
          </a:p>
        </p:txBody>
      </p:sp>
      <p:sp>
        <p:nvSpPr>
          <p:cNvPr id="8" name="Text 6"/>
          <p:cNvSpPr/>
          <p:nvPr/>
        </p:nvSpPr>
        <p:spPr>
          <a:xfrm>
            <a:off x="457200" y="1645920"/>
            <a:ext cx="8229600" cy="3086100"/>
          </a:xfrm>
          <a:prstGeom prst="rect">
            <a:avLst/>
          </a:prstGeom>
          <a:noFill/>
          <a:ln/>
        </p:spPr>
        <p:txBody>
          <a:bodyPr wrap="square" rtlCol="0" anchor="ctr">
            <a:norm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Microcontrollers are vital in factories and industrial settings: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Robotics and automation.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Process control systems.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Data acquisition systems.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Motor control.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Monitoring and safety systems.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endParaRPr lang="en-US" sz="1400" dirty="0"/>
          </a:p>
        </p:txBody>
      </p:sp>
      <p:sp>
        <p:nvSpPr>
          <p:cNvPr id="9" name="Text 7"/>
          <p:cNvSpPr/>
          <p:nvPr/>
        </p:nvSpPr>
        <p:spPr>
          <a:xfrm>
            <a:off x="8229600" y="4783455"/>
            <a:ext cx="68580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dirty="0">
                <a:solidFill>
                  <a:srgbClr val="AAAAA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8</a:t>
            </a:r>
            <a:endParaRPr lang="en-US" sz="1200" dirty="0"/>
          </a:p>
        </p:txBody>
      </p:sp>
      <p:sp>
        <p:nvSpPr>
          <p:cNvPr id="10" name="Shape 8"/>
          <p:cNvSpPr/>
          <p:nvPr/>
        </p:nvSpPr>
        <p:spPr>
          <a:xfrm>
            <a:off x="457200" y="4526280"/>
            <a:ext cx="8046720" cy="27432"/>
          </a:xfrm>
          <a:prstGeom prst="rect">
            <a:avLst/>
          </a:prstGeom>
          <a:solidFill>
            <a:srgbClr val="AAAAAA"/>
          </a:solidFill>
          <a:ln/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033453" y="2511795"/>
            <a:ext cx="182880" cy="182880"/>
          </a:xfrm>
          <a:prstGeom prst="sun">
            <a:avLst/>
          </a:prstGeom>
          <a:noFill/>
          <a:ln w="1270">
            <a:solidFill>
              <a:srgbClr val="D0382B"/>
            </a:solidFill>
            <a:prstDash val="solid"/>
          </a:ln>
        </p:spPr>
      </p:sp>
      <p:sp>
        <p:nvSpPr>
          <p:cNvPr id="3" name="Shape 1"/>
          <p:cNvSpPr/>
          <p:nvPr/>
        </p:nvSpPr>
        <p:spPr>
          <a:xfrm>
            <a:off x="1298058" y="4504738"/>
            <a:ext cx="182880" cy="182880"/>
          </a:xfrm>
          <a:prstGeom prst="sun">
            <a:avLst/>
          </a:prstGeom>
          <a:noFill/>
          <a:ln w="1270">
            <a:solidFill>
              <a:srgbClr val="768AD6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151109" y="435275"/>
            <a:ext cx="182880" cy="182880"/>
          </a:xfrm>
          <a:prstGeom prst="sun">
            <a:avLst/>
          </a:prstGeom>
          <a:noFill/>
          <a:ln w="1270">
            <a:solidFill>
              <a:srgbClr val="2C6638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6939784" y="2582267"/>
            <a:ext cx="182880" cy="182880"/>
          </a:xfrm>
          <a:prstGeom prst="sun">
            <a:avLst/>
          </a:prstGeom>
          <a:noFill/>
          <a:ln w="1270">
            <a:solidFill>
              <a:srgbClr val="B94599"/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6804890" y="365874"/>
            <a:ext cx="182880" cy="182880"/>
          </a:xfrm>
          <a:prstGeom prst="rect">
            <a:avLst/>
          </a:prstGeom>
          <a:noFill/>
          <a:ln w="1270">
            <a:solidFill>
              <a:srgbClr val="FCE955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457200" y="457200"/>
            <a:ext cx="8229600" cy="914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000" b="1" dirty="0">
                <a:solidFill>
                  <a:srgbClr val="DC143C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Programming Microcontrollers</a:t>
            </a:r>
            <a:endParaRPr lang="en-US" sz="3000" dirty="0"/>
          </a:p>
        </p:txBody>
      </p:sp>
      <p:sp>
        <p:nvSpPr>
          <p:cNvPr id="8" name="Text 6"/>
          <p:cNvSpPr/>
          <p:nvPr/>
        </p:nvSpPr>
        <p:spPr>
          <a:xfrm>
            <a:off x="457200" y="1645920"/>
            <a:ext cx="8229600" cy="3086100"/>
          </a:xfrm>
          <a:prstGeom prst="rect">
            <a:avLst/>
          </a:prstGeom>
          <a:noFill/>
          <a:ln/>
        </p:spPr>
        <p:txBody>
          <a:bodyPr wrap="square" rtlCol="0" anchor="ctr">
            <a:normAutofit/>
          </a:bodyPr>
          <a:lstStyle/>
          <a:p>
            <a:pPr algn="just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Typically done using:</a:t>
            </a:r>
            <a:pPr algn="just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just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just" indent="0" marL="0">
              <a:lnSpc>
                <a:spcPts val="1600"/>
              </a:lnSpc>
              <a:buNone/>
            </a:pPr>
            <a:r>
              <a:rPr lang="en-US" sz="1400" b="1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Assembly Language:</a:t>
            </a:r>
            <a:pPr algn="just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 Low-level, direct control over hardware. Complex and time-consuming.</a:t>
            </a:r>
            <a:pPr algn="just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just" indent="0" marL="0">
              <a:lnSpc>
                <a:spcPts val="1600"/>
              </a:lnSpc>
              <a:buNone/>
            </a:pPr>
            <a:r>
              <a:rPr lang="en-US" sz="1400" b="1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C/C++:</a:t>
            </a:r>
            <a:pPr algn="just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 High-level languages, easier to use and more portable. Requires a compiler.</a:t>
            </a:r>
            <a:pPr algn="just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just" indent="0" marL="0">
              <a:lnSpc>
                <a:spcPts val="1600"/>
              </a:lnSpc>
              <a:buNone/>
            </a:pPr>
            <a:r>
              <a:rPr lang="en-US" sz="1400" b="1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MicroPython/CircuitPython:</a:t>
            </a:r>
            <a:pPr algn="just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 Easier learning curve, high-level, great for beginners.</a:t>
            </a:r>
            <a:pPr algn="just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just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just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Example tools:</a:t>
            </a:r>
            <a:pPr algn="just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just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just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Arduino IDE</a:t>
            </a:r>
            <a:pPr algn="just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just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Keil MDK</a:t>
            </a:r>
            <a:pPr algn="just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just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MPLAB X IDE</a:t>
            </a:r>
            <a:pPr algn="just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just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endParaRPr lang="en-US" sz="1400" dirty="0"/>
          </a:p>
        </p:txBody>
      </p:sp>
      <p:sp>
        <p:nvSpPr>
          <p:cNvPr id="9" name="Text 7"/>
          <p:cNvSpPr/>
          <p:nvPr/>
        </p:nvSpPr>
        <p:spPr>
          <a:xfrm>
            <a:off x="8229600" y="4783455"/>
            <a:ext cx="68580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dirty="0">
                <a:solidFill>
                  <a:srgbClr val="333333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9</a:t>
            </a:r>
            <a:endParaRPr lang="en-US" sz="1200" dirty="0"/>
          </a:p>
        </p:txBody>
      </p:sp>
      <p:sp>
        <p:nvSpPr>
          <p:cNvPr id="10" name="Shape 8"/>
          <p:cNvSpPr/>
          <p:nvPr/>
        </p:nvSpPr>
        <p:spPr>
          <a:xfrm>
            <a:off x="457200" y="4526280"/>
            <a:ext cx="8046720" cy="27432"/>
          </a:xfrm>
          <a:prstGeom prst="rect">
            <a:avLst/>
          </a:prstGeom>
          <a:solidFill>
            <a:srgbClr val="999999"/>
          </a:solidFill>
          <a:ln/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29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2025-02-24T11:55:30Z</dcterms:created>
  <dcterms:modified xsi:type="dcterms:W3CDTF">2025-02-24T11:55:30Z</dcterms:modified>
</cp:coreProperties>
</file>